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media/audio1.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2.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1" r:id="rId6"/>
  </p:sldMasterIdLst>
  <p:notesMasterIdLst>
    <p:notesMasterId r:id="rId35"/>
  </p:notesMasterIdLst>
  <p:handoutMasterIdLst>
    <p:handoutMasterId r:id="rId36"/>
  </p:handoutMasterIdLst>
  <p:sldIdLst>
    <p:sldId id="256" r:id="rId7"/>
    <p:sldId id="257" r:id="rId8"/>
    <p:sldId id="263" r:id="rId9"/>
    <p:sldId id="297" r:id="rId10"/>
    <p:sldId id="298" r:id="rId11"/>
    <p:sldId id="299" r:id="rId12"/>
    <p:sldId id="301" r:id="rId13"/>
    <p:sldId id="275" r:id="rId14"/>
    <p:sldId id="265" r:id="rId15"/>
    <p:sldId id="266" r:id="rId16"/>
    <p:sldId id="270" r:id="rId17"/>
    <p:sldId id="276" r:id="rId18"/>
    <p:sldId id="277" r:id="rId19"/>
    <p:sldId id="278" r:id="rId20"/>
    <p:sldId id="318" r:id="rId21"/>
    <p:sldId id="321" r:id="rId22"/>
    <p:sldId id="302" r:id="rId23"/>
    <p:sldId id="272" r:id="rId24"/>
    <p:sldId id="286" r:id="rId25"/>
    <p:sldId id="314" r:id="rId26"/>
    <p:sldId id="315" r:id="rId27"/>
    <p:sldId id="323" r:id="rId28"/>
    <p:sldId id="324" r:id="rId29"/>
    <p:sldId id="304" r:id="rId30"/>
    <p:sldId id="292" r:id="rId31"/>
    <p:sldId id="308" r:id="rId32"/>
    <p:sldId id="309" r:id="rId33"/>
    <p:sldId id="313" r:id="rId34"/>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p:cViewPr varScale="1">
        <p:scale>
          <a:sx n="74" d="100"/>
          <a:sy n="74" d="100"/>
        </p:scale>
        <p:origin x="354" y="54"/>
      </p:cViewPr>
      <p:guideLst>
        <p:guide orient="horz" pos="2160"/>
        <p:guide pos="2880"/>
      </p:guideLst>
    </p:cSldViewPr>
  </p:slideViewPr>
  <p:notesTextViewPr>
    <p:cViewPr>
      <p:scale>
        <a:sx n="1" d="1"/>
        <a:sy n="1" d="1"/>
      </p:scale>
      <p:origin x="0" y="0"/>
    </p:cViewPr>
  </p:notesTextViewPr>
  <p:sorterViewPr>
    <p:cViewPr>
      <p:scale>
        <a:sx n="100" d="100"/>
        <a:sy n="100" d="100"/>
      </p:scale>
      <p:origin x="0" y="136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804"/>
          </a:xfrm>
          <a:prstGeom prst="rect">
            <a:avLst/>
          </a:prstGeom>
        </p:spPr>
        <p:txBody>
          <a:bodyPr vert="horz" lIns="91440" tIns="45720" rIns="91440" bIns="45720" rtlCol="0"/>
          <a:lstStyle>
            <a:lvl1pPr algn="r">
              <a:defRPr sz="1200"/>
            </a:lvl1pPr>
          </a:lstStyle>
          <a:p>
            <a:fld id="{62966250-76BF-48C3-B1EF-CE6848219042}" type="datetimeFigureOut">
              <a:rPr lang="en-US" smtClean="0"/>
              <a:t>1/14/2020</a:t>
            </a:fld>
            <a:endParaRPr lang="en-US"/>
          </a:p>
        </p:txBody>
      </p:sp>
      <p:sp>
        <p:nvSpPr>
          <p:cNvPr id="4" name="Footer Placeholder 3"/>
          <p:cNvSpPr>
            <a:spLocks noGrp="1"/>
          </p:cNvSpPr>
          <p:nvPr>
            <p:ph type="ftr" sz="quarter" idx="2"/>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668"/>
            <a:ext cx="2971800" cy="461804"/>
          </a:xfrm>
          <a:prstGeom prst="rect">
            <a:avLst/>
          </a:prstGeom>
        </p:spPr>
        <p:txBody>
          <a:bodyPr vert="horz" lIns="91440" tIns="45720" rIns="91440" bIns="45720" rtlCol="0" anchor="b"/>
          <a:lstStyle>
            <a:lvl1pPr algn="r">
              <a:defRPr sz="1200"/>
            </a:lvl1pPr>
          </a:lstStyle>
          <a:p>
            <a:fld id="{BD46728B-5BD1-46D9-B3FF-13408B64F966}" type="slidenum">
              <a:rPr lang="en-US" smtClean="0"/>
              <a:t>‹#›</a:t>
            </a:fld>
            <a:endParaRPr lang="en-US"/>
          </a:p>
        </p:txBody>
      </p:sp>
    </p:spTree>
    <p:extLst>
      <p:ext uri="{BB962C8B-B14F-4D97-AF65-F5344CB8AC3E}">
        <p14:creationId xmlns:p14="http://schemas.microsoft.com/office/powerpoint/2010/main" val="4031831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5D3C812C-FD93-44AC-A603-B5DE4BFCE1B0}" type="datetimeFigureOut">
              <a:rPr lang="en-US" smtClean="0"/>
              <a:t>1/14/2020</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fld id="{ED0C87CA-984D-40E7-9B83-E143C1EFFCA3}" type="slidenum">
              <a:rPr lang="en-US" smtClean="0"/>
              <a:t>‹#›</a:t>
            </a:fld>
            <a:endParaRPr lang="en-US"/>
          </a:p>
        </p:txBody>
      </p:sp>
    </p:spTree>
    <p:extLst>
      <p:ext uri="{BB962C8B-B14F-4D97-AF65-F5344CB8AC3E}">
        <p14:creationId xmlns:p14="http://schemas.microsoft.com/office/powerpoint/2010/main" val="3784212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fld id="{0DC249C3-9D69-40CC-A228-1E61FAA7E535}" type="slidenum">
              <a:rPr lang="en-US" sz="1200">
                <a:solidFill>
                  <a:prstClr val="black"/>
                </a:solidFill>
              </a:rPr>
              <a:pPr>
                <a:defRPr/>
              </a:pPr>
              <a:t>2</a:t>
            </a:fld>
            <a:endParaRPr lang="en-US" sz="120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a:extLst>
        </p:spPr>
      </p:sp>
      <p:sp>
        <p:nvSpPr>
          <p:cNvPr id="717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618134-69BE-4996-8560-34171781B9C7}"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7C567-0403-41C2-9A8C-D7E4A513B66B}" type="slidenum">
              <a:rPr lang="en-US" smtClean="0"/>
              <a:t>‹#›</a:t>
            </a:fld>
            <a:endParaRPr lang="en-US"/>
          </a:p>
        </p:txBody>
      </p:sp>
    </p:spTree>
    <p:extLst>
      <p:ext uri="{BB962C8B-B14F-4D97-AF65-F5344CB8AC3E}">
        <p14:creationId xmlns:p14="http://schemas.microsoft.com/office/powerpoint/2010/main" val="152595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18134-69BE-4996-8560-34171781B9C7}"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7C567-0403-41C2-9A8C-D7E4A513B66B}" type="slidenum">
              <a:rPr lang="en-US" smtClean="0"/>
              <a:t>‹#›</a:t>
            </a:fld>
            <a:endParaRPr lang="en-US"/>
          </a:p>
        </p:txBody>
      </p:sp>
    </p:spTree>
    <p:extLst>
      <p:ext uri="{BB962C8B-B14F-4D97-AF65-F5344CB8AC3E}">
        <p14:creationId xmlns:p14="http://schemas.microsoft.com/office/powerpoint/2010/main" val="291500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18134-69BE-4996-8560-34171781B9C7}"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7C567-0403-41C2-9A8C-D7E4A513B66B}" type="slidenum">
              <a:rPr lang="en-US" smtClean="0"/>
              <a:t>‹#›</a:t>
            </a:fld>
            <a:endParaRPr lang="en-US"/>
          </a:p>
        </p:txBody>
      </p:sp>
    </p:spTree>
    <p:extLst>
      <p:ext uri="{BB962C8B-B14F-4D97-AF65-F5344CB8AC3E}">
        <p14:creationId xmlns:p14="http://schemas.microsoft.com/office/powerpoint/2010/main" val="2023055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609600"/>
          </a:xfrm>
          <a:prstGeom prst="rect">
            <a:avLst/>
          </a:prstGeom>
          <a:solidFill>
            <a:srgbClr val="ED6B0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sz="2400">
              <a:solidFill>
                <a:srgbClr val="000000"/>
              </a:solidFill>
            </a:endParaRPr>
          </a:p>
        </p:txBody>
      </p:sp>
      <p:sp>
        <p:nvSpPr>
          <p:cNvPr id="3"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spcBef>
                <a:spcPct val="50000"/>
              </a:spcBef>
              <a:spcAft>
                <a:spcPct val="0"/>
              </a:spcAft>
              <a:defRPr/>
            </a:pPr>
            <a:r>
              <a:rPr lang="en-US" sz="2800" dirty="0">
                <a:solidFill>
                  <a:srgbClr val="FFFFFF"/>
                </a:solidFill>
              </a:rPr>
              <a:t>Chapter 4 Lecture</a:t>
            </a:r>
          </a:p>
        </p:txBody>
      </p:sp>
      <p:sp>
        <p:nvSpPr>
          <p:cNvPr id="4" name="Rectangle 3"/>
          <p:cNvSpPr txBox="1">
            <a:spLocks noChangeArrowheads="1"/>
          </p:cNvSpPr>
          <p:nvPr userDrawn="1"/>
        </p:nvSpPr>
        <p:spPr bwMode="auto">
          <a:xfrm>
            <a:off x="457200" y="2787650"/>
            <a:ext cx="4343400" cy="1244600"/>
          </a:xfrm>
          <a:prstGeom prst="rect">
            <a:avLst/>
          </a:prstGeom>
          <a:noFill/>
          <a:ln>
            <a:noFill/>
          </a:ln>
          <a:effectLst/>
          <a:extLst/>
        </p:spPr>
        <p:txBody>
          <a:bodyPr anchor="ctr">
            <a:spAutoFit/>
          </a:bodyPr>
          <a:lstStyle>
            <a:lvl1pPr algn="l" rtl="0" fontAlgn="base">
              <a:spcBef>
                <a:spcPct val="20000"/>
              </a:spcBef>
              <a:spcAft>
                <a:spcPct val="0"/>
              </a:spcAft>
              <a:defRPr sz="3400" b="1">
                <a:solidFill>
                  <a:schemeClr val="tx1"/>
                </a:solidFill>
                <a:latin typeface="+mj-lt"/>
                <a:ea typeface="+mj-ea"/>
                <a:cs typeface="+mj-cs"/>
              </a:defRPr>
            </a:lvl1pPr>
            <a:lvl2pPr algn="l" rtl="0" fontAlgn="base">
              <a:spcBef>
                <a:spcPct val="20000"/>
              </a:spcBef>
              <a:spcAft>
                <a:spcPct val="0"/>
              </a:spcAft>
              <a:defRPr sz="3000">
                <a:solidFill>
                  <a:schemeClr val="tx1"/>
                </a:solidFill>
                <a:latin typeface="Arial" pitchFamily="34" charset="0"/>
                <a:cs typeface="Arial" pitchFamily="34" charset="0"/>
              </a:defRPr>
            </a:lvl2pPr>
            <a:lvl3pPr algn="l" rtl="0" fontAlgn="base">
              <a:spcBef>
                <a:spcPct val="20000"/>
              </a:spcBef>
              <a:spcAft>
                <a:spcPct val="0"/>
              </a:spcAft>
              <a:defRPr sz="3000">
                <a:solidFill>
                  <a:schemeClr val="tx1"/>
                </a:solidFill>
                <a:latin typeface="Arial" pitchFamily="34" charset="0"/>
                <a:cs typeface="Arial" pitchFamily="34" charset="0"/>
              </a:defRPr>
            </a:lvl3pPr>
            <a:lvl4pPr algn="l" rtl="0" fontAlgn="base">
              <a:spcBef>
                <a:spcPct val="20000"/>
              </a:spcBef>
              <a:spcAft>
                <a:spcPct val="0"/>
              </a:spcAft>
              <a:defRPr sz="3000">
                <a:solidFill>
                  <a:schemeClr val="tx1"/>
                </a:solidFill>
                <a:latin typeface="Arial" pitchFamily="34" charset="0"/>
                <a:cs typeface="Arial" pitchFamily="34" charset="0"/>
              </a:defRPr>
            </a:lvl4pPr>
            <a:lvl5pPr algn="l" rtl="0" fontAlgn="base">
              <a:spcBef>
                <a:spcPct val="20000"/>
              </a:spcBef>
              <a:spcAft>
                <a:spcPct val="0"/>
              </a:spcAft>
              <a:defRPr sz="3000">
                <a:solidFill>
                  <a:schemeClr val="tx1"/>
                </a:solidFill>
                <a:latin typeface="Arial" pitchFamily="34" charset="0"/>
                <a:cs typeface="Arial" pitchFamily="34" charset="0"/>
              </a:defRPr>
            </a:lvl5pPr>
            <a:lvl6pPr marL="457200" algn="l" rtl="0" fontAlgn="base">
              <a:spcBef>
                <a:spcPct val="20000"/>
              </a:spcBef>
              <a:spcAft>
                <a:spcPct val="0"/>
              </a:spcAft>
              <a:defRPr sz="3000">
                <a:solidFill>
                  <a:schemeClr val="tx1"/>
                </a:solidFill>
                <a:latin typeface="Arial" pitchFamily="34" charset="0"/>
                <a:cs typeface="Arial" pitchFamily="34" charset="0"/>
              </a:defRPr>
            </a:lvl6pPr>
            <a:lvl7pPr marL="914400" algn="l" rtl="0" fontAlgn="base">
              <a:spcBef>
                <a:spcPct val="20000"/>
              </a:spcBef>
              <a:spcAft>
                <a:spcPct val="0"/>
              </a:spcAft>
              <a:defRPr sz="3000">
                <a:solidFill>
                  <a:schemeClr val="tx1"/>
                </a:solidFill>
                <a:latin typeface="Arial" pitchFamily="34" charset="0"/>
                <a:cs typeface="Arial" pitchFamily="34" charset="0"/>
              </a:defRPr>
            </a:lvl7pPr>
            <a:lvl8pPr marL="1371600" algn="l" rtl="0" fontAlgn="base">
              <a:spcBef>
                <a:spcPct val="20000"/>
              </a:spcBef>
              <a:spcAft>
                <a:spcPct val="0"/>
              </a:spcAft>
              <a:defRPr sz="3000">
                <a:solidFill>
                  <a:schemeClr val="tx1"/>
                </a:solidFill>
                <a:latin typeface="Arial" pitchFamily="34" charset="0"/>
                <a:cs typeface="Arial" pitchFamily="34" charset="0"/>
              </a:defRPr>
            </a:lvl8pPr>
            <a:lvl9pPr marL="1828800" algn="l" rtl="0" fontAlgn="base">
              <a:spcBef>
                <a:spcPct val="20000"/>
              </a:spcBef>
              <a:spcAft>
                <a:spcPct val="0"/>
              </a:spcAft>
              <a:defRPr sz="3000">
                <a:solidFill>
                  <a:schemeClr val="tx1"/>
                </a:solidFill>
                <a:latin typeface="Arial" pitchFamily="34" charset="0"/>
                <a:cs typeface="Arial" pitchFamily="34" charset="0"/>
              </a:defRPr>
            </a:lvl9pPr>
          </a:lstStyle>
          <a:p>
            <a:pPr eaLnBrk="0" hangingPunct="0">
              <a:defRPr/>
            </a:pPr>
            <a:r>
              <a:rPr lang="en-US" dirty="0" smtClean="0">
                <a:solidFill>
                  <a:srgbClr val="000000"/>
                </a:solidFill>
              </a:rPr>
              <a:t>Folk and Popular</a:t>
            </a:r>
          </a:p>
          <a:p>
            <a:pPr eaLnBrk="0" hangingPunct="0">
              <a:defRPr/>
            </a:pPr>
            <a:r>
              <a:rPr lang="en-US" dirty="0" smtClean="0">
                <a:solidFill>
                  <a:srgbClr val="000000"/>
                </a:solidFill>
              </a:rPr>
              <a:t>Culture</a:t>
            </a:r>
            <a:endParaRPr lang="en-US" kern="0" dirty="0" smtClean="0">
              <a:solidFill>
                <a:srgbClr val="000000"/>
              </a:solidFill>
            </a:endParaRPr>
          </a:p>
        </p:txBody>
      </p:sp>
      <p:pic>
        <p:nvPicPr>
          <p:cNvPr id="5" name="Picture 1" descr="\\integrafs1\prs\16_NMS\01. Receivables\RUBENSTEIN_CL_IRDVD\Jan-13\19-Jan\Cover Files\Media Files\RUBE1583_11_thumbnai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57750" y="1598613"/>
            <a:ext cx="3859213"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2"/>
          <p:cNvSpPr txBox="1">
            <a:spLocks noChangeArrowheads="1"/>
          </p:cNvSpPr>
          <p:nvPr userDrawn="1"/>
        </p:nvSpPr>
        <p:spPr bwMode="auto">
          <a:xfrm>
            <a:off x="457200" y="600075"/>
            <a:ext cx="8259763" cy="950913"/>
          </a:xfrm>
          <a:prstGeom prst="rect">
            <a:avLst/>
          </a:prstGeom>
          <a:noFill/>
          <a:ln>
            <a:noFill/>
          </a:ln>
          <a:extLst/>
        </p:spPr>
        <p:txBody>
          <a:bodyPr>
            <a:spAutoFit/>
          </a:bodyPr>
          <a:lstStyle>
            <a:lvl1pPr eaLnBrk="0" hangingPunct="0">
              <a:defRPr sz="2200">
                <a:solidFill>
                  <a:schemeClr val="tx1"/>
                </a:solidFill>
                <a:latin typeface="Arial" pitchFamily="34" charset="0"/>
              </a:defRPr>
            </a:lvl1pPr>
            <a:lvl2pPr marL="742950" indent="-285750" eaLnBrk="0" hangingPunct="0">
              <a:defRPr sz="2200">
                <a:solidFill>
                  <a:schemeClr val="tx1"/>
                </a:solidFill>
                <a:latin typeface="Arial" pitchFamily="34" charset="0"/>
              </a:defRPr>
            </a:lvl2pPr>
            <a:lvl3pPr marL="1143000" indent="-228600" eaLnBrk="0" hangingPunct="0">
              <a:defRPr sz="2200">
                <a:solidFill>
                  <a:schemeClr val="tx1"/>
                </a:solidFill>
                <a:latin typeface="Arial" pitchFamily="34" charset="0"/>
              </a:defRPr>
            </a:lvl3pPr>
            <a:lvl4pPr marL="1600200" indent="-228600" eaLnBrk="0" hangingPunct="0">
              <a:defRPr sz="2200">
                <a:solidFill>
                  <a:schemeClr val="tx1"/>
                </a:solidFill>
                <a:latin typeface="Arial" pitchFamily="34" charset="0"/>
              </a:defRPr>
            </a:lvl4pPr>
            <a:lvl5pPr marL="2057400" indent="-228600" eaLnBrk="0" hangingPunct="0">
              <a:defRPr sz="2200">
                <a:solidFill>
                  <a:schemeClr val="tx1"/>
                </a:solidFill>
                <a:latin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defRPr>
            </a:lvl9pPr>
          </a:lstStyle>
          <a:p>
            <a:pPr algn="r" eaLnBrk="1" fontAlgn="base" hangingPunct="1">
              <a:spcBef>
                <a:spcPct val="20000"/>
              </a:spcBef>
              <a:spcAft>
                <a:spcPct val="0"/>
              </a:spcAft>
              <a:defRPr/>
            </a:pPr>
            <a:r>
              <a:rPr lang="en-US" sz="3600" b="1" dirty="0" smtClean="0">
                <a:solidFill>
                  <a:srgbClr val="000000"/>
                </a:solidFill>
                <a:latin typeface="ArialMT" charset="0"/>
              </a:rPr>
              <a:t>The Cultural Landscape</a:t>
            </a:r>
            <a:endParaRPr lang="en-US" sz="3400" b="1" dirty="0" smtClean="0">
              <a:solidFill>
                <a:srgbClr val="000000"/>
              </a:solidFill>
              <a:cs typeface="Arial" pitchFamily="34" charset="0"/>
            </a:endParaRPr>
          </a:p>
          <a:p>
            <a:pPr algn="r" eaLnBrk="1" fontAlgn="base" hangingPunct="1">
              <a:spcBef>
                <a:spcPct val="10000"/>
              </a:spcBef>
              <a:spcAft>
                <a:spcPct val="0"/>
              </a:spcAft>
              <a:defRPr/>
            </a:pPr>
            <a:r>
              <a:rPr lang="en-US" sz="1800" dirty="0" smtClean="0">
                <a:solidFill>
                  <a:srgbClr val="000000"/>
                </a:solidFill>
              </a:rPr>
              <a:t>Eleventh Edition</a:t>
            </a:r>
          </a:p>
        </p:txBody>
      </p:sp>
      <p:sp>
        <p:nvSpPr>
          <p:cNvPr id="7" name="Rectangle 13"/>
          <p:cNvSpPr>
            <a:spLocks noChangeArrowheads="1"/>
          </p:cNvSpPr>
          <p:nvPr userDrawn="1"/>
        </p:nvSpPr>
        <p:spPr bwMode="auto">
          <a:xfrm>
            <a:off x="457200" y="5078413"/>
            <a:ext cx="441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20000"/>
              </a:spcBef>
              <a:spcAft>
                <a:spcPct val="0"/>
              </a:spcAft>
            </a:pPr>
            <a:r>
              <a:rPr lang="en-US">
                <a:solidFill>
                  <a:srgbClr val="000000"/>
                </a:solidFill>
              </a:rPr>
              <a:t>Matthew Cartlidge</a:t>
            </a:r>
          </a:p>
          <a:p>
            <a:pPr eaLnBrk="0" fontAlgn="base" hangingPunct="0">
              <a:spcBef>
                <a:spcPct val="20000"/>
              </a:spcBef>
              <a:spcAft>
                <a:spcPct val="0"/>
              </a:spcAft>
            </a:pPr>
            <a:r>
              <a:rPr lang="en-US">
                <a:solidFill>
                  <a:srgbClr val="000000"/>
                </a:solidFill>
              </a:rPr>
              <a:t>University of Nebraska-Lincoln</a:t>
            </a:r>
            <a:r>
              <a:rPr lang="en-IN">
                <a:solidFill>
                  <a:srgbClr val="000000"/>
                </a:solidFill>
                <a:cs typeface="Arial" pitchFamily="34" charset="0"/>
              </a:rPr>
              <a:t> </a:t>
            </a:r>
          </a:p>
        </p:txBody>
      </p:sp>
    </p:spTree>
    <p:extLst>
      <p:ext uri="{BB962C8B-B14F-4D97-AF65-F5344CB8AC3E}">
        <p14:creationId xmlns:p14="http://schemas.microsoft.com/office/powerpoint/2010/main" val="197177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09600"/>
          </a:xfrm>
          <a:prstGeom prst="rect">
            <a:avLst/>
          </a:prstGeom>
          <a:solidFill>
            <a:srgbClr val="ED6B0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sz="2400">
              <a:solidFill>
                <a:srgbClr val="000000"/>
              </a:solidFill>
            </a:endParaRPr>
          </a:p>
        </p:txBody>
      </p:sp>
      <p:sp>
        <p:nvSpPr>
          <p:cNvPr id="2" name="Title 1"/>
          <p:cNvSpPr>
            <a:spLocks noGrp="1"/>
          </p:cNvSpPr>
          <p:nvPr>
            <p:ph type="title"/>
          </p:nvPr>
        </p:nvSpPr>
        <p:spPr>
          <a:xfrm>
            <a:off x="0" y="30162"/>
            <a:ext cx="9144000" cy="579438"/>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a:xfrm>
            <a:off x="87313" y="6553200"/>
            <a:ext cx="5399087" cy="179388"/>
          </a:xfrm>
          <a:prstGeom prst="rect">
            <a:avLst/>
          </a:prstGeom>
        </p:spPr>
        <p:txBody>
          <a:bodyPr/>
          <a:lstStyle>
            <a:lvl1pPr>
              <a:defRPr sz="9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defRPr/>
            </a:pPr>
            <a:r>
              <a:rPr lang="en-GB">
                <a:solidFill>
                  <a:srgbClr val="000000"/>
                </a:solidFill>
              </a:rPr>
              <a:t>© </a:t>
            </a:r>
            <a:r>
              <a:rPr lang="en-GB" smtClean="0">
                <a:solidFill>
                  <a:srgbClr val="000000"/>
                </a:solidFill>
              </a:rPr>
              <a:t>2014 </a:t>
            </a:r>
            <a:r>
              <a:rPr lang="en-GB">
                <a:solidFill>
                  <a:srgbClr val="000000"/>
                </a:solidFill>
              </a:rPr>
              <a:t>Pearson Education, Inc.</a:t>
            </a:r>
          </a:p>
        </p:txBody>
      </p:sp>
    </p:spTree>
    <p:extLst>
      <p:ext uri="{BB962C8B-B14F-4D97-AF65-F5344CB8AC3E}">
        <p14:creationId xmlns:p14="http://schemas.microsoft.com/office/powerpoint/2010/main" val="794129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ftr" sz="quarter" idx="10"/>
          </p:nvPr>
        </p:nvSpPr>
        <p:spPr>
          <a:xfrm>
            <a:off x="87313" y="6553200"/>
            <a:ext cx="5399087" cy="179388"/>
          </a:xfrm>
          <a:prstGeom prst="rect">
            <a:avLst/>
          </a:prstGeom>
        </p:spPr>
        <p:txBody>
          <a:bodyPr/>
          <a:lstStyle>
            <a:lvl1pPr>
              <a:defRPr>
                <a:ea typeface="ＭＳ Ｐゴシック" pitchFamily="34" charset="-128"/>
              </a:defRPr>
            </a:lvl1pPr>
          </a:lstStyle>
          <a:p>
            <a:pPr eaLnBrk="0" fontAlgn="base" hangingPunct="0">
              <a:spcBef>
                <a:spcPct val="0"/>
              </a:spcBef>
              <a:spcAft>
                <a:spcPct val="0"/>
              </a:spcAft>
              <a:defRPr/>
            </a:pPr>
            <a:r>
              <a:rPr lang="en-GB" sz="2400">
                <a:solidFill>
                  <a:srgbClr val="000000"/>
                </a:solidFill>
              </a:rPr>
              <a:t>© 20## Pearson Education, Inc.</a:t>
            </a:r>
          </a:p>
        </p:txBody>
      </p:sp>
    </p:spTree>
    <p:extLst>
      <p:ext uri="{BB962C8B-B14F-4D97-AF65-F5344CB8AC3E}">
        <p14:creationId xmlns:p14="http://schemas.microsoft.com/office/powerpoint/2010/main" val="3238556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ftr" sz="quarter" idx="10"/>
          </p:nvPr>
        </p:nvSpPr>
        <p:spPr>
          <a:xfrm>
            <a:off x="87313" y="6553200"/>
            <a:ext cx="5399087" cy="179388"/>
          </a:xfrm>
          <a:prstGeom prst="rect">
            <a:avLst/>
          </a:prstGeom>
        </p:spPr>
        <p:txBody>
          <a:bodyPr/>
          <a:lstStyle>
            <a:lvl1pPr>
              <a:defRPr>
                <a:ea typeface="ＭＳ Ｐゴシック" pitchFamily="34" charset="-128"/>
              </a:defRPr>
            </a:lvl1pPr>
          </a:lstStyle>
          <a:p>
            <a:pPr eaLnBrk="0" fontAlgn="base" hangingPunct="0">
              <a:spcBef>
                <a:spcPct val="0"/>
              </a:spcBef>
              <a:spcAft>
                <a:spcPct val="0"/>
              </a:spcAft>
              <a:defRPr/>
            </a:pPr>
            <a:r>
              <a:rPr lang="en-GB" sz="2400">
                <a:solidFill>
                  <a:srgbClr val="000000"/>
                </a:solidFill>
              </a:rPr>
              <a:t>© 20## Pearson Education, Inc.</a:t>
            </a:r>
          </a:p>
        </p:txBody>
      </p:sp>
    </p:spTree>
    <p:extLst>
      <p:ext uri="{BB962C8B-B14F-4D97-AF65-F5344CB8AC3E}">
        <p14:creationId xmlns:p14="http://schemas.microsoft.com/office/powerpoint/2010/main" val="1962649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ftr" sz="quarter" idx="10"/>
          </p:nvPr>
        </p:nvSpPr>
        <p:spPr>
          <a:xfrm>
            <a:off x="87313" y="6553200"/>
            <a:ext cx="5399087" cy="179388"/>
          </a:xfrm>
          <a:prstGeom prst="rect">
            <a:avLst/>
          </a:prstGeom>
        </p:spPr>
        <p:txBody>
          <a:bodyPr/>
          <a:lstStyle>
            <a:lvl1pPr>
              <a:defRPr>
                <a:ea typeface="ＭＳ Ｐゴシック" pitchFamily="34" charset="-128"/>
              </a:defRPr>
            </a:lvl1pPr>
          </a:lstStyle>
          <a:p>
            <a:pPr eaLnBrk="0" fontAlgn="base" hangingPunct="0">
              <a:spcBef>
                <a:spcPct val="0"/>
              </a:spcBef>
              <a:spcAft>
                <a:spcPct val="0"/>
              </a:spcAft>
              <a:defRPr/>
            </a:pPr>
            <a:r>
              <a:rPr lang="en-GB" sz="2400">
                <a:solidFill>
                  <a:srgbClr val="000000"/>
                </a:solidFill>
              </a:rPr>
              <a:t>© 20## Pearson Education, Inc.</a:t>
            </a:r>
          </a:p>
        </p:txBody>
      </p:sp>
    </p:spTree>
    <p:extLst>
      <p:ext uri="{BB962C8B-B14F-4D97-AF65-F5344CB8AC3E}">
        <p14:creationId xmlns:p14="http://schemas.microsoft.com/office/powerpoint/2010/main" val="3089999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09600"/>
          </a:xfrm>
          <a:prstGeom prst="rect">
            <a:avLst/>
          </a:prstGeom>
          <a:solidFill>
            <a:srgbClr val="ED6B0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sz="2400">
              <a:solidFill>
                <a:srgbClr val="000000"/>
              </a:solidFil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87736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1066800"/>
          </a:xfrm>
          <a:prstGeom prst="rect">
            <a:avLst/>
          </a:prstGeom>
          <a:solidFill>
            <a:srgbClr val="ED6B0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sz="240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4300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ftr" sz="quarter" idx="10"/>
          </p:nvPr>
        </p:nvSpPr>
        <p:spPr>
          <a:xfrm>
            <a:off x="87313" y="6553200"/>
            <a:ext cx="5399087" cy="179388"/>
          </a:xfrm>
          <a:prstGeom prst="rect">
            <a:avLst/>
          </a:prstGeom>
        </p:spPr>
        <p:txBody>
          <a:bodyPr/>
          <a:lstStyle>
            <a:lvl1pPr>
              <a:defRPr>
                <a:ea typeface="ＭＳ Ｐゴシック" pitchFamily="34" charset="-128"/>
              </a:defRPr>
            </a:lvl1pPr>
          </a:lstStyle>
          <a:p>
            <a:pPr eaLnBrk="0" fontAlgn="base" hangingPunct="0">
              <a:spcBef>
                <a:spcPct val="0"/>
              </a:spcBef>
              <a:spcAft>
                <a:spcPct val="0"/>
              </a:spcAft>
              <a:defRPr/>
            </a:pPr>
            <a:r>
              <a:rPr lang="en-GB" sz="2400">
                <a:solidFill>
                  <a:srgbClr val="000000"/>
                </a:solidFill>
              </a:rPr>
              <a:t>© 20## Pearson Education, Inc.</a:t>
            </a:r>
          </a:p>
        </p:txBody>
      </p:sp>
    </p:spTree>
    <p:extLst>
      <p:ext uri="{BB962C8B-B14F-4D97-AF65-F5344CB8AC3E}">
        <p14:creationId xmlns:p14="http://schemas.microsoft.com/office/powerpoint/2010/main" val="131404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18134-69BE-4996-8560-34171781B9C7}"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7C567-0403-41C2-9A8C-D7E4A513B66B}" type="slidenum">
              <a:rPr lang="en-US" smtClean="0"/>
              <a:t>‹#›</a:t>
            </a:fld>
            <a:endParaRPr lang="en-US"/>
          </a:p>
        </p:txBody>
      </p:sp>
    </p:spTree>
    <p:extLst>
      <p:ext uri="{BB962C8B-B14F-4D97-AF65-F5344CB8AC3E}">
        <p14:creationId xmlns:p14="http://schemas.microsoft.com/office/powerpoint/2010/main" val="4055544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ftr" sz="quarter" idx="10"/>
          </p:nvPr>
        </p:nvSpPr>
        <p:spPr>
          <a:xfrm>
            <a:off x="87313" y="6553200"/>
            <a:ext cx="5399087" cy="179388"/>
          </a:xfrm>
          <a:prstGeom prst="rect">
            <a:avLst/>
          </a:prstGeom>
        </p:spPr>
        <p:txBody>
          <a:bodyPr/>
          <a:lstStyle>
            <a:lvl1pPr>
              <a:defRPr>
                <a:ea typeface="ＭＳ Ｐゴシック" pitchFamily="34" charset="-128"/>
              </a:defRPr>
            </a:lvl1pPr>
          </a:lstStyle>
          <a:p>
            <a:pPr eaLnBrk="0" fontAlgn="base" hangingPunct="0">
              <a:spcBef>
                <a:spcPct val="0"/>
              </a:spcBef>
              <a:spcAft>
                <a:spcPct val="0"/>
              </a:spcAft>
              <a:defRPr/>
            </a:pPr>
            <a:r>
              <a:rPr lang="en-GB" sz="2400">
                <a:solidFill>
                  <a:srgbClr val="000000"/>
                </a:solidFill>
              </a:rPr>
              <a:t>© 20## Pearson Education, Inc.</a:t>
            </a:r>
          </a:p>
        </p:txBody>
      </p:sp>
    </p:spTree>
    <p:extLst>
      <p:ext uri="{BB962C8B-B14F-4D97-AF65-F5344CB8AC3E}">
        <p14:creationId xmlns:p14="http://schemas.microsoft.com/office/powerpoint/2010/main" val="1260199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ftr" sz="quarter" idx="10"/>
          </p:nvPr>
        </p:nvSpPr>
        <p:spPr>
          <a:xfrm>
            <a:off x="87313" y="6553200"/>
            <a:ext cx="5399087" cy="179388"/>
          </a:xfrm>
          <a:prstGeom prst="rect">
            <a:avLst/>
          </a:prstGeom>
        </p:spPr>
        <p:txBody>
          <a:bodyPr/>
          <a:lstStyle>
            <a:lvl1pPr>
              <a:defRPr>
                <a:ea typeface="ＭＳ Ｐゴシック" pitchFamily="34" charset="-128"/>
              </a:defRPr>
            </a:lvl1pPr>
          </a:lstStyle>
          <a:p>
            <a:pPr eaLnBrk="0" fontAlgn="base" hangingPunct="0">
              <a:spcBef>
                <a:spcPct val="0"/>
              </a:spcBef>
              <a:spcAft>
                <a:spcPct val="0"/>
              </a:spcAft>
              <a:defRPr/>
            </a:pPr>
            <a:r>
              <a:rPr lang="en-GB" sz="2400">
                <a:solidFill>
                  <a:srgbClr val="000000"/>
                </a:solidFill>
              </a:rPr>
              <a:t>© 20## Pearson Education, Inc.</a:t>
            </a:r>
          </a:p>
        </p:txBody>
      </p:sp>
    </p:spTree>
    <p:extLst>
      <p:ext uri="{BB962C8B-B14F-4D97-AF65-F5344CB8AC3E}">
        <p14:creationId xmlns:p14="http://schemas.microsoft.com/office/powerpoint/2010/main" val="3784860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ftr" sz="quarter" idx="10"/>
          </p:nvPr>
        </p:nvSpPr>
        <p:spPr>
          <a:xfrm>
            <a:off x="87313" y="6553200"/>
            <a:ext cx="5399087" cy="179388"/>
          </a:xfrm>
          <a:prstGeom prst="rect">
            <a:avLst/>
          </a:prstGeom>
        </p:spPr>
        <p:txBody>
          <a:bodyPr/>
          <a:lstStyle>
            <a:lvl1pPr>
              <a:defRPr>
                <a:ea typeface="ＭＳ Ｐゴシック" pitchFamily="34" charset="-128"/>
              </a:defRPr>
            </a:lvl1pPr>
          </a:lstStyle>
          <a:p>
            <a:pPr eaLnBrk="0" fontAlgn="base" hangingPunct="0">
              <a:spcBef>
                <a:spcPct val="0"/>
              </a:spcBef>
              <a:spcAft>
                <a:spcPct val="0"/>
              </a:spcAft>
              <a:defRPr/>
            </a:pPr>
            <a:r>
              <a:rPr lang="en-GB" sz="2400">
                <a:solidFill>
                  <a:srgbClr val="000000"/>
                </a:solidFill>
              </a:rPr>
              <a:t>© 20## Pearson Education, Inc.</a:t>
            </a:r>
          </a:p>
        </p:txBody>
      </p:sp>
    </p:spTree>
    <p:extLst>
      <p:ext uri="{BB962C8B-B14F-4D97-AF65-F5344CB8AC3E}">
        <p14:creationId xmlns:p14="http://schemas.microsoft.com/office/powerpoint/2010/main" val="478963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ftr" sz="quarter" idx="10"/>
          </p:nvPr>
        </p:nvSpPr>
        <p:spPr>
          <a:xfrm>
            <a:off x="87313" y="6553200"/>
            <a:ext cx="5399087" cy="179388"/>
          </a:xfrm>
          <a:prstGeom prst="rect">
            <a:avLst/>
          </a:prstGeom>
        </p:spPr>
        <p:txBody>
          <a:bodyPr/>
          <a:lstStyle>
            <a:lvl1pPr>
              <a:defRPr>
                <a:ea typeface="ＭＳ Ｐゴシック" pitchFamily="34" charset="-128"/>
              </a:defRPr>
            </a:lvl1pPr>
          </a:lstStyle>
          <a:p>
            <a:pPr eaLnBrk="0" fontAlgn="base" hangingPunct="0">
              <a:spcBef>
                <a:spcPct val="0"/>
              </a:spcBef>
              <a:spcAft>
                <a:spcPct val="0"/>
              </a:spcAft>
              <a:defRPr/>
            </a:pPr>
            <a:r>
              <a:rPr lang="en-GB" sz="2400">
                <a:solidFill>
                  <a:srgbClr val="000000"/>
                </a:solidFill>
              </a:rPr>
              <a:t>© 20## Pearson Education, Inc.</a:t>
            </a:r>
          </a:p>
        </p:txBody>
      </p:sp>
    </p:spTree>
    <p:extLst>
      <p:ext uri="{BB962C8B-B14F-4D97-AF65-F5344CB8AC3E}">
        <p14:creationId xmlns:p14="http://schemas.microsoft.com/office/powerpoint/2010/main" val="470550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4DB135-8AB0-45EA-9AC1-2880E19DE2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352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AB6365-63E6-4195-A6BA-865D23FAED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9790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ACB0F6-2857-4C69-AB71-F0280AAC49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4371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C89E5B-594B-402F-9011-E9F973FE89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24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8869814-390D-4665-AA74-C822159673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4217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7A19E64-BD2C-4769-8404-6087A4FA41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701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618134-69BE-4996-8560-34171781B9C7}"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7C567-0403-41C2-9A8C-D7E4A513B66B}" type="slidenum">
              <a:rPr lang="en-US" smtClean="0"/>
              <a:t>‹#›</a:t>
            </a:fld>
            <a:endParaRPr lang="en-US"/>
          </a:p>
        </p:txBody>
      </p:sp>
    </p:spTree>
    <p:extLst>
      <p:ext uri="{BB962C8B-B14F-4D97-AF65-F5344CB8AC3E}">
        <p14:creationId xmlns:p14="http://schemas.microsoft.com/office/powerpoint/2010/main" val="947503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94D7EA-EFDD-4777-BDCB-71F1B88CD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3748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A06578-7F8A-4CBD-A411-A8105B8BFE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7512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D47954-BD86-4300-A721-DFCC96E0EC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559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B1D7FF-0465-4BA1-A50D-4EE065EA8C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0152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49617A-4050-4C4B-B333-978463EC66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4714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EBABBC-8C20-44F0-8FE6-72F9BAC837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2212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4DB135-8AB0-45EA-9AC1-2880E19DE2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753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AB6365-63E6-4195-A6BA-865D23FAED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2128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ACB0F6-2857-4C69-AB71-F0280AAC49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540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C89E5B-594B-402F-9011-E9F973FE89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479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618134-69BE-4996-8560-34171781B9C7}"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7C567-0403-41C2-9A8C-D7E4A513B66B}" type="slidenum">
              <a:rPr lang="en-US" smtClean="0"/>
              <a:t>‹#›</a:t>
            </a:fld>
            <a:endParaRPr lang="en-US"/>
          </a:p>
        </p:txBody>
      </p:sp>
    </p:spTree>
    <p:extLst>
      <p:ext uri="{BB962C8B-B14F-4D97-AF65-F5344CB8AC3E}">
        <p14:creationId xmlns:p14="http://schemas.microsoft.com/office/powerpoint/2010/main" val="14316527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8869814-390D-4665-AA74-C822159673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7383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7A19E64-BD2C-4769-8404-6087A4FA41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8712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94D7EA-EFDD-4777-BDCB-71F1B88CD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5473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A06578-7F8A-4CBD-A411-A8105B8BFE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89689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D47954-BD86-4300-A721-DFCC96E0EC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3830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B1D7FF-0465-4BA1-A50D-4EE065EA8C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40338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49617A-4050-4C4B-B333-978463EC66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27856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EBABBC-8C20-44F0-8FE6-72F9BAC837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5957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3D3C56-F52C-4227-9D0F-7F030F088F3A}" type="datetimeFigureOut">
              <a:rPr lang="en-US" smtClean="0">
                <a:solidFill>
                  <a:prstClr val="black">
                    <a:tint val="75000"/>
                  </a:prstClr>
                </a:solidFill>
              </a:rPr>
              <a:pPr/>
              <a:t>1/14/2020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D028B3-51D0-4F36-8F78-5E0D0505D2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8441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D3C56-F52C-4227-9D0F-7F030F088F3A}" type="datetimeFigureOut">
              <a:rPr lang="en-US" smtClean="0">
                <a:solidFill>
                  <a:prstClr val="black">
                    <a:tint val="75000"/>
                  </a:prstClr>
                </a:solidFill>
              </a:rPr>
              <a:pPr/>
              <a:t>1/14/2020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D028B3-51D0-4F36-8F78-5E0D0505D2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724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618134-69BE-4996-8560-34171781B9C7}"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87C567-0403-41C2-9A8C-D7E4A513B66B}" type="slidenum">
              <a:rPr lang="en-US" smtClean="0"/>
              <a:t>‹#›</a:t>
            </a:fld>
            <a:endParaRPr lang="en-US"/>
          </a:p>
        </p:txBody>
      </p:sp>
    </p:spTree>
    <p:extLst>
      <p:ext uri="{BB962C8B-B14F-4D97-AF65-F5344CB8AC3E}">
        <p14:creationId xmlns:p14="http://schemas.microsoft.com/office/powerpoint/2010/main" val="15214673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3D3C56-F52C-4227-9D0F-7F030F088F3A}" type="datetimeFigureOut">
              <a:rPr lang="en-US" smtClean="0">
                <a:solidFill>
                  <a:prstClr val="black">
                    <a:tint val="75000"/>
                  </a:prstClr>
                </a:solidFill>
              </a:rPr>
              <a:pPr/>
              <a:t>1/14/2020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D028B3-51D0-4F36-8F78-5E0D0505D2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7565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3D3C56-F52C-4227-9D0F-7F030F088F3A}" type="datetimeFigureOut">
              <a:rPr lang="en-US" smtClean="0">
                <a:solidFill>
                  <a:prstClr val="black">
                    <a:tint val="75000"/>
                  </a:prstClr>
                </a:solidFill>
              </a:rPr>
              <a:pPr/>
              <a:t>1/14/2020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D028B3-51D0-4F36-8F78-5E0D0505D2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0732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3D3C56-F52C-4227-9D0F-7F030F088F3A}" type="datetimeFigureOut">
              <a:rPr lang="en-US" smtClean="0">
                <a:solidFill>
                  <a:prstClr val="black">
                    <a:tint val="75000"/>
                  </a:prstClr>
                </a:solidFill>
              </a:rPr>
              <a:pPr/>
              <a:t>1/14/2020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8D028B3-51D0-4F36-8F78-5E0D0505D2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5602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3D3C56-F52C-4227-9D0F-7F030F088F3A}" type="datetimeFigureOut">
              <a:rPr lang="en-US" smtClean="0">
                <a:solidFill>
                  <a:prstClr val="black">
                    <a:tint val="75000"/>
                  </a:prstClr>
                </a:solidFill>
              </a:rPr>
              <a:pPr/>
              <a:t>1/14/2020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8D028B3-51D0-4F36-8F78-5E0D0505D2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2014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D3C56-F52C-4227-9D0F-7F030F088F3A}" type="datetimeFigureOut">
              <a:rPr lang="en-US" smtClean="0">
                <a:solidFill>
                  <a:prstClr val="black">
                    <a:tint val="75000"/>
                  </a:prstClr>
                </a:solidFill>
              </a:rPr>
              <a:pPr/>
              <a:t>1/14/2020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8D028B3-51D0-4F36-8F78-5E0D0505D2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6514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D3C56-F52C-4227-9D0F-7F030F088F3A}" type="datetimeFigureOut">
              <a:rPr lang="en-US" smtClean="0">
                <a:solidFill>
                  <a:prstClr val="black">
                    <a:tint val="75000"/>
                  </a:prstClr>
                </a:solidFill>
              </a:rPr>
              <a:pPr/>
              <a:t>1/14/2020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D028B3-51D0-4F36-8F78-5E0D0505D2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4175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D3C56-F52C-4227-9D0F-7F030F088F3A}" type="datetimeFigureOut">
              <a:rPr lang="en-US" smtClean="0">
                <a:solidFill>
                  <a:prstClr val="black">
                    <a:tint val="75000"/>
                  </a:prstClr>
                </a:solidFill>
              </a:rPr>
              <a:pPr/>
              <a:t>1/14/2020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D028B3-51D0-4F36-8F78-5E0D0505D2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840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D3C56-F52C-4227-9D0F-7F030F088F3A}" type="datetimeFigureOut">
              <a:rPr lang="en-US" smtClean="0">
                <a:solidFill>
                  <a:prstClr val="black">
                    <a:tint val="75000"/>
                  </a:prstClr>
                </a:solidFill>
              </a:rPr>
              <a:pPr/>
              <a:t>1/14/2020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D028B3-51D0-4F36-8F78-5E0D0505D2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3808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D3C56-F52C-4227-9D0F-7F030F088F3A}" type="datetimeFigureOut">
              <a:rPr lang="en-US" smtClean="0">
                <a:solidFill>
                  <a:prstClr val="black">
                    <a:tint val="75000"/>
                  </a:prstClr>
                </a:solidFill>
              </a:rPr>
              <a:pPr/>
              <a:t>1/14/2020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D028B3-51D0-4F36-8F78-5E0D0505D2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7926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1524000"/>
            <a:ext cx="7239000" cy="1143000"/>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914400" y="3581400"/>
            <a:ext cx="6400800" cy="1752600"/>
          </a:xfrm>
        </p:spPr>
        <p:txBody>
          <a:bodyPr/>
          <a:lstStyle>
            <a:lvl1pPr marL="0" indent="0" algn="ctr">
              <a:buFont typeface="Wingdings" pitchFamily="92"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mn-e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mn-ea"/>
              </a:defRPr>
            </a:lvl1pPr>
          </a:lstStyle>
          <a:p>
            <a:pPr>
              <a:defRPr/>
            </a:pPr>
            <a:fld id="{04C6CF18-2CB6-4624-949C-759A0D3B3EDD}" type="slidenum">
              <a:rPr lang="en-US"/>
              <a:pPr>
                <a:defRPr/>
              </a:pPr>
              <a:t>‹#›</a:t>
            </a:fld>
            <a:endParaRPr lang="en-US"/>
          </a:p>
        </p:txBody>
      </p:sp>
    </p:spTree>
    <p:extLst>
      <p:ext uri="{BB962C8B-B14F-4D97-AF65-F5344CB8AC3E}">
        <p14:creationId xmlns:p14="http://schemas.microsoft.com/office/powerpoint/2010/main" val="214373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618134-69BE-4996-8560-34171781B9C7}"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87C567-0403-41C2-9A8C-D7E4A513B66B}" type="slidenum">
              <a:rPr lang="en-US" smtClean="0"/>
              <a:t>‹#›</a:t>
            </a:fld>
            <a:endParaRPr lang="en-US"/>
          </a:p>
        </p:txBody>
      </p:sp>
    </p:spTree>
    <p:extLst>
      <p:ext uri="{BB962C8B-B14F-4D97-AF65-F5344CB8AC3E}">
        <p14:creationId xmlns:p14="http://schemas.microsoft.com/office/powerpoint/2010/main" val="23917372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mn-e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mn-ea"/>
              </a:defRPr>
            </a:lvl1pPr>
          </a:lstStyle>
          <a:p>
            <a:pPr>
              <a:defRPr/>
            </a:pPr>
            <a:fld id="{8D1C2B9C-0061-43F6-AF84-EE34B29A2F88}" type="slidenum">
              <a:rPr lang="en-US"/>
              <a:pPr>
                <a:defRPr/>
              </a:pPr>
              <a:t>‹#›</a:t>
            </a:fld>
            <a:endParaRPr lang="en-US"/>
          </a:p>
        </p:txBody>
      </p:sp>
    </p:spTree>
    <p:extLst>
      <p:ext uri="{BB962C8B-B14F-4D97-AF65-F5344CB8AC3E}">
        <p14:creationId xmlns:p14="http://schemas.microsoft.com/office/powerpoint/2010/main" val="7566216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mn-e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mn-ea"/>
              </a:defRPr>
            </a:lvl1pPr>
          </a:lstStyle>
          <a:p>
            <a:pPr>
              <a:defRPr/>
            </a:pPr>
            <a:fld id="{D7025440-5552-4324-9773-EB68ACBF200D}" type="slidenum">
              <a:rPr lang="en-US"/>
              <a:pPr>
                <a:defRPr/>
              </a:pPr>
              <a:t>‹#›</a:t>
            </a:fld>
            <a:endParaRPr lang="en-US"/>
          </a:p>
        </p:txBody>
      </p:sp>
    </p:spTree>
    <p:extLst>
      <p:ext uri="{BB962C8B-B14F-4D97-AF65-F5344CB8AC3E}">
        <p14:creationId xmlns:p14="http://schemas.microsoft.com/office/powerpoint/2010/main" val="34728979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mn-ea"/>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mn-ea"/>
              </a:defRPr>
            </a:lvl1pPr>
          </a:lstStyle>
          <a:p>
            <a:pPr>
              <a:defRPr/>
            </a:pPr>
            <a:fld id="{D976CAD5-5E56-46C6-81A9-AE34E502985C}" type="slidenum">
              <a:rPr lang="en-US"/>
              <a:pPr>
                <a:defRPr/>
              </a:pPr>
              <a:t>‹#›</a:t>
            </a:fld>
            <a:endParaRPr lang="en-US"/>
          </a:p>
        </p:txBody>
      </p:sp>
    </p:spTree>
    <p:extLst>
      <p:ext uri="{BB962C8B-B14F-4D97-AF65-F5344CB8AC3E}">
        <p14:creationId xmlns:p14="http://schemas.microsoft.com/office/powerpoint/2010/main" val="24950089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8" name="Rectangle 5"/>
          <p:cNvSpPr>
            <a:spLocks noGrp="1" noChangeArrowheads="1"/>
          </p:cNvSpPr>
          <p:nvPr>
            <p:ph type="ftr" sz="quarter" idx="11"/>
          </p:nvPr>
        </p:nvSpPr>
        <p:spPr/>
        <p:txBody>
          <a:bodyPr/>
          <a:lstStyle>
            <a:lvl1pPr>
              <a:defRPr>
                <a:ea typeface="+mn-ea"/>
              </a:defRPr>
            </a:lvl1pPr>
          </a:lstStyle>
          <a:p>
            <a:pPr>
              <a:defRPr/>
            </a:pPr>
            <a:endParaRPr lang="en-US"/>
          </a:p>
        </p:txBody>
      </p:sp>
      <p:sp>
        <p:nvSpPr>
          <p:cNvPr id="9" name="Rectangle 6"/>
          <p:cNvSpPr>
            <a:spLocks noGrp="1" noChangeArrowheads="1"/>
          </p:cNvSpPr>
          <p:nvPr>
            <p:ph type="sldNum" sz="quarter" idx="12"/>
          </p:nvPr>
        </p:nvSpPr>
        <p:spPr/>
        <p:txBody>
          <a:bodyPr/>
          <a:lstStyle>
            <a:lvl1pPr>
              <a:defRPr>
                <a:ea typeface="+mn-ea"/>
              </a:defRPr>
            </a:lvl1pPr>
          </a:lstStyle>
          <a:p>
            <a:pPr>
              <a:defRPr/>
            </a:pPr>
            <a:fld id="{6FD0D058-0276-4E68-8034-1993893A01E9}" type="slidenum">
              <a:rPr lang="en-US"/>
              <a:pPr>
                <a:defRPr/>
              </a:pPr>
              <a:t>‹#›</a:t>
            </a:fld>
            <a:endParaRPr lang="en-US"/>
          </a:p>
        </p:txBody>
      </p:sp>
    </p:spTree>
    <p:extLst>
      <p:ext uri="{BB962C8B-B14F-4D97-AF65-F5344CB8AC3E}">
        <p14:creationId xmlns:p14="http://schemas.microsoft.com/office/powerpoint/2010/main" val="38772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4" name="Rectangle 5"/>
          <p:cNvSpPr>
            <a:spLocks noGrp="1" noChangeArrowheads="1"/>
          </p:cNvSpPr>
          <p:nvPr>
            <p:ph type="ftr" sz="quarter" idx="11"/>
          </p:nvPr>
        </p:nvSpPr>
        <p:spPr/>
        <p:txBody>
          <a:bodyPr/>
          <a:lstStyle>
            <a:lvl1pPr>
              <a:defRPr>
                <a:ea typeface="+mn-ea"/>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mn-ea"/>
              </a:defRPr>
            </a:lvl1pPr>
          </a:lstStyle>
          <a:p>
            <a:pPr>
              <a:defRPr/>
            </a:pPr>
            <a:fld id="{54F5D689-E72F-444B-ACDC-BDB3CC4F206A}" type="slidenum">
              <a:rPr lang="en-US"/>
              <a:pPr>
                <a:defRPr/>
              </a:pPr>
              <a:t>‹#›</a:t>
            </a:fld>
            <a:endParaRPr lang="en-US"/>
          </a:p>
        </p:txBody>
      </p:sp>
    </p:spTree>
    <p:extLst>
      <p:ext uri="{BB962C8B-B14F-4D97-AF65-F5344CB8AC3E}">
        <p14:creationId xmlns:p14="http://schemas.microsoft.com/office/powerpoint/2010/main" val="21164204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3" name="Rectangle 5"/>
          <p:cNvSpPr>
            <a:spLocks noGrp="1" noChangeArrowheads="1"/>
          </p:cNvSpPr>
          <p:nvPr>
            <p:ph type="ftr" sz="quarter" idx="11"/>
          </p:nvPr>
        </p:nvSpPr>
        <p:spPr/>
        <p:txBody>
          <a:bodyPr/>
          <a:lstStyle>
            <a:lvl1pPr>
              <a:defRPr>
                <a:ea typeface="+mn-ea"/>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mn-ea"/>
              </a:defRPr>
            </a:lvl1pPr>
          </a:lstStyle>
          <a:p>
            <a:pPr>
              <a:defRPr/>
            </a:pPr>
            <a:fld id="{8DF7BBBA-1815-4A33-B1E5-11C3A91F6462}" type="slidenum">
              <a:rPr lang="en-US"/>
              <a:pPr>
                <a:defRPr/>
              </a:pPr>
              <a:t>‹#›</a:t>
            </a:fld>
            <a:endParaRPr lang="en-US"/>
          </a:p>
        </p:txBody>
      </p:sp>
    </p:spTree>
    <p:extLst>
      <p:ext uri="{BB962C8B-B14F-4D97-AF65-F5344CB8AC3E}">
        <p14:creationId xmlns:p14="http://schemas.microsoft.com/office/powerpoint/2010/main" val="5671460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mn-ea"/>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mn-ea"/>
              </a:defRPr>
            </a:lvl1pPr>
          </a:lstStyle>
          <a:p>
            <a:pPr>
              <a:defRPr/>
            </a:pPr>
            <a:fld id="{648BA491-09C9-4476-AE46-BCE9C32FB977}" type="slidenum">
              <a:rPr lang="en-US"/>
              <a:pPr>
                <a:defRPr/>
              </a:pPr>
              <a:t>‹#›</a:t>
            </a:fld>
            <a:endParaRPr lang="en-US"/>
          </a:p>
        </p:txBody>
      </p:sp>
    </p:spTree>
    <p:extLst>
      <p:ext uri="{BB962C8B-B14F-4D97-AF65-F5344CB8AC3E}">
        <p14:creationId xmlns:p14="http://schemas.microsoft.com/office/powerpoint/2010/main" val="12420415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mn-ea"/>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mn-ea"/>
              </a:defRPr>
            </a:lvl1pPr>
          </a:lstStyle>
          <a:p>
            <a:pPr>
              <a:defRPr/>
            </a:pPr>
            <a:fld id="{0180F006-15DA-4F9E-8512-A899795F5932}" type="slidenum">
              <a:rPr lang="en-US"/>
              <a:pPr>
                <a:defRPr/>
              </a:pPr>
              <a:t>‹#›</a:t>
            </a:fld>
            <a:endParaRPr lang="en-US"/>
          </a:p>
        </p:txBody>
      </p:sp>
    </p:spTree>
    <p:extLst>
      <p:ext uri="{BB962C8B-B14F-4D97-AF65-F5344CB8AC3E}">
        <p14:creationId xmlns:p14="http://schemas.microsoft.com/office/powerpoint/2010/main" val="1170283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mn-e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mn-ea"/>
              </a:defRPr>
            </a:lvl1pPr>
          </a:lstStyle>
          <a:p>
            <a:pPr>
              <a:defRPr/>
            </a:pPr>
            <a:fld id="{EEC11D1B-676C-4E21-89F8-E470AFFDF2F8}" type="slidenum">
              <a:rPr lang="en-US"/>
              <a:pPr>
                <a:defRPr/>
              </a:pPr>
              <a:t>‹#›</a:t>
            </a:fld>
            <a:endParaRPr lang="en-US"/>
          </a:p>
        </p:txBody>
      </p:sp>
    </p:spTree>
    <p:extLst>
      <p:ext uri="{BB962C8B-B14F-4D97-AF65-F5344CB8AC3E}">
        <p14:creationId xmlns:p14="http://schemas.microsoft.com/office/powerpoint/2010/main" val="31489420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mn-e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mn-e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mn-ea"/>
              </a:defRPr>
            </a:lvl1pPr>
          </a:lstStyle>
          <a:p>
            <a:pPr>
              <a:defRPr/>
            </a:pPr>
            <a:fld id="{818F8FF8-171A-417E-8168-A39B462A4F64}" type="slidenum">
              <a:rPr lang="en-US"/>
              <a:pPr>
                <a:defRPr/>
              </a:pPr>
              <a:t>‹#›</a:t>
            </a:fld>
            <a:endParaRPr lang="en-US"/>
          </a:p>
        </p:txBody>
      </p:sp>
    </p:spTree>
    <p:extLst>
      <p:ext uri="{BB962C8B-B14F-4D97-AF65-F5344CB8AC3E}">
        <p14:creationId xmlns:p14="http://schemas.microsoft.com/office/powerpoint/2010/main" val="216273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18134-69BE-4996-8560-34171781B9C7}"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87C567-0403-41C2-9A8C-D7E4A513B66B}" type="slidenum">
              <a:rPr lang="en-US" smtClean="0"/>
              <a:t>‹#›</a:t>
            </a:fld>
            <a:endParaRPr lang="en-US"/>
          </a:p>
        </p:txBody>
      </p:sp>
    </p:spTree>
    <p:extLst>
      <p:ext uri="{BB962C8B-B14F-4D97-AF65-F5344CB8AC3E}">
        <p14:creationId xmlns:p14="http://schemas.microsoft.com/office/powerpoint/2010/main" val="183545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18134-69BE-4996-8560-34171781B9C7}"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7C567-0403-41C2-9A8C-D7E4A513B66B}" type="slidenum">
              <a:rPr lang="en-US" smtClean="0"/>
              <a:t>‹#›</a:t>
            </a:fld>
            <a:endParaRPr lang="en-US"/>
          </a:p>
        </p:txBody>
      </p:sp>
    </p:spTree>
    <p:extLst>
      <p:ext uri="{BB962C8B-B14F-4D97-AF65-F5344CB8AC3E}">
        <p14:creationId xmlns:p14="http://schemas.microsoft.com/office/powerpoint/2010/main" val="59643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18134-69BE-4996-8560-34171781B9C7}"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7C567-0403-41C2-9A8C-D7E4A513B66B}" type="slidenum">
              <a:rPr lang="en-US" smtClean="0"/>
              <a:t>‹#›</a:t>
            </a:fld>
            <a:endParaRPr lang="en-US"/>
          </a:p>
        </p:txBody>
      </p:sp>
    </p:spTree>
    <p:extLst>
      <p:ext uri="{BB962C8B-B14F-4D97-AF65-F5344CB8AC3E}">
        <p14:creationId xmlns:p14="http://schemas.microsoft.com/office/powerpoint/2010/main" val="2586688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18134-69BE-4996-8560-34171781B9C7}" type="datetimeFigureOut">
              <a:rPr lang="en-US" smtClean="0"/>
              <a:t>1/14/2020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7C567-0403-41C2-9A8C-D7E4A513B66B}" type="slidenum">
              <a:rPr lang="en-US" smtClean="0"/>
              <a:t>‹#›</a:t>
            </a:fld>
            <a:endParaRPr lang="en-US"/>
          </a:p>
        </p:txBody>
      </p:sp>
    </p:spTree>
    <p:extLst>
      <p:ext uri="{BB962C8B-B14F-4D97-AF65-F5344CB8AC3E}">
        <p14:creationId xmlns:p14="http://schemas.microsoft.com/office/powerpoint/2010/main" val="131010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p:cNvSpPr txBox="1">
            <a:spLocks noChangeArrowheads="1"/>
          </p:cNvSpPr>
          <p:nvPr userDrawn="1"/>
        </p:nvSpPr>
        <p:spPr bwMode="gray">
          <a:xfrm>
            <a:off x="76200" y="6602413"/>
            <a:ext cx="5399088" cy="179387"/>
          </a:xfrm>
          <a:prstGeom prst="rect">
            <a:avLst/>
          </a:prstGeom>
          <a:noFill/>
          <a:ln>
            <a:noFill/>
          </a:ln>
          <a:effectLst/>
          <a:extLst/>
        </p:spPr>
        <p:txBody>
          <a:bodyPr lIns="0" tIns="0" rIns="0" bIns="0"/>
          <a:lstStyle>
            <a:defPPr>
              <a:defRPr lang="en-US"/>
            </a:defPPr>
            <a:lvl1pPr algn="l" rtl="0" fontAlgn="base">
              <a:spcBef>
                <a:spcPct val="0"/>
              </a:spcBef>
              <a:spcAft>
                <a:spcPct val="0"/>
              </a:spcAft>
              <a:defRPr sz="9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hangingPunct="0">
              <a:defRPr/>
            </a:pPr>
            <a:r>
              <a:rPr lang="en-US" dirty="0" smtClean="0">
                <a:solidFill>
                  <a:srgbClr val="000000"/>
                </a:solidFill>
              </a:rPr>
              <a:t>© 2014 Pearson Education, Inc.</a:t>
            </a:r>
            <a:endParaRPr lang="en-US" dirty="0">
              <a:solidFill>
                <a:srgbClr val="000000"/>
              </a:solidFill>
            </a:endParaRPr>
          </a:p>
        </p:txBody>
      </p:sp>
    </p:spTree>
    <p:extLst>
      <p:ext uri="{BB962C8B-B14F-4D97-AF65-F5344CB8AC3E}">
        <p14:creationId xmlns:p14="http://schemas.microsoft.com/office/powerpoint/2010/main" val="1537927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dt="0"/>
  <p:txStyles>
    <p:titleStyle>
      <a:lvl1pPr algn="l" rtl="0" eaLnBrk="0" fontAlgn="base" hangingPunct="0">
        <a:spcBef>
          <a:spcPct val="50000"/>
        </a:spcBef>
        <a:spcAft>
          <a:spcPct val="0"/>
        </a:spcAft>
        <a:defRPr sz="3200" b="1">
          <a:solidFill>
            <a:srgbClr val="ED6B06"/>
          </a:solidFill>
          <a:latin typeface="+mj-lt"/>
          <a:ea typeface="MS PGothic" pitchFamily="34" charset="-128"/>
          <a:cs typeface="MS PGothic" pitchFamily="34" charset="-128"/>
        </a:defRPr>
      </a:lvl1pPr>
      <a:lvl2pPr algn="l" rtl="0" eaLnBrk="0" fontAlgn="base" hangingPunct="0">
        <a:spcBef>
          <a:spcPct val="50000"/>
        </a:spcBef>
        <a:spcAft>
          <a:spcPct val="0"/>
        </a:spcAft>
        <a:defRPr sz="3200" b="1">
          <a:solidFill>
            <a:srgbClr val="ED6B06"/>
          </a:solidFill>
          <a:latin typeface="Arial" charset="0"/>
          <a:ea typeface="MS PGothic" pitchFamily="34" charset="-128"/>
          <a:cs typeface="MS PGothic" pitchFamily="34" charset="-128"/>
        </a:defRPr>
      </a:lvl2pPr>
      <a:lvl3pPr algn="l" rtl="0" eaLnBrk="0" fontAlgn="base" hangingPunct="0">
        <a:spcBef>
          <a:spcPct val="50000"/>
        </a:spcBef>
        <a:spcAft>
          <a:spcPct val="0"/>
        </a:spcAft>
        <a:defRPr sz="3200" b="1">
          <a:solidFill>
            <a:srgbClr val="ED6B06"/>
          </a:solidFill>
          <a:latin typeface="Arial" charset="0"/>
          <a:ea typeface="MS PGothic" pitchFamily="34" charset="-128"/>
          <a:cs typeface="MS PGothic" pitchFamily="34" charset="-128"/>
        </a:defRPr>
      </a:lvl3pPr>
      <a:lvl4pPr algn="l" rtl="0" eaLnBrk="0" fontAlgn="base" hangingPunct="0">
        <a:spcBef>
          <a:spcPct val="50000"/>
        </a:spcBef>
        <a:spcAft>
          <a:spcPct val="0"/>
        </a:spcAft>
        <a:defRPr sz="3200" b="1">
          <a:solidFill>
            <a:srgbClr val="ED6B06"/>
          </a:solidFill>
          <a:latin typeface="Arial" charset="0"/>
          <a:ea typeface="MS PGothic" pitchFamily="34" charset="-128"/>
          <a:cs typeface="MS PGothic" pitchFamily="34" charset="-128"/>
        </a:defRPr>
      </a:lvl4pPr>
      <a:lvl5pPr algn="l" rtl="0" eaLnBrk="0" fontAlgn="base" hangingPunct="0">
        <a:spcBef>
          <a:spcPct val="50000"/>
        </a:spcBef>
        <a:spcAft>
          <a:spcPct val="0"/>
        </a:spcAft>
        <a:defRPr sz="3200" b="1">
          <a:solidFill>
            <a:srgbClr val="ED6B06"/>
          </a:solidFill>
          <a:latin typeface="Arial" charset="0"/>
          <a:ea typeface="MS PGothic" pitchFamily="34" charset="-128"/>
          <a:cs typeface="MS PGothic" pitchFamily="34" charset="-128"/>
        </a:defRPr>
      </a:lvl5pPr>
      <a:lvl6pPr marL="457200" algn="l" rtl="0" fontAlgn="base">
        <a:spcBef>
          <a:spcPct val="50000"/>
        </a:spcBef>
        <a:spcAft>
          <a:spcPct val="0"/>
        </a:spcAft>
        <a:defRPr sz="3200" b="1">
          <a:solidFill>
            <a:srgbClr val="ED6B06"/>
          </a:solidFill>
          <a:latin typeface="Arial" charset="0"/>
          <a:ea typeface="ＭＳ Ｐゴシック" charset="0"/>
          <a:cs typeface="Arial" charset="0"/>
        </a:defRPr>
      </a:lvl6pPr>
      <a:lvl7pPr marL="914400" algn="l" rtl="0" fontAlgn="base">
        <a:spcBef>
          <a:spcPct val="50000"/>
        </a:spcBef>
        <a:spcAft>
          <a:spcPct val="0"/>
        </a:spcAft>
        <a:defRPr sz="3200" b="1">
          <a:solidFill>
            <a:srgbClr val="ED6B06"/>
          </a:solidFill>
          <a:latin typeface="Arial" charset="0"/>
          <a:ea typeface="ＭＳ Ｐゴシック" charset="0"/>
          <a:cs typeface="Arial" charset="0"/>
        </a:defRPr>
      </a:lvl7pPr>
      <a:lvl8pPr marL="1371600" algn="l" rtl="0" fontAlgn="base">
        <a:spcBef>
          <a:spcPct val="50000"/>
        </a:spcBef>
        <a:spcAft>
          <a:spcPct val="0"/>
        </a:spcAft>
        <a:defRPr sz="3200" b="1">
          <a:solidFill>
            <a:srgbClr val="ED6B06"/>
          </a:solidFill>
          <a:latin typeface="Arial" charset="0"/>
          <a:ea typeface="ＭＳ Ｐゴシック" charset="0"/>
          <a:cs typeface="Arial" charset="0"/>
        </a:defRPr>
      </a:lvl8pPr>
      <a:lvl9pPr marL="1828800" algn="l" rtl="0" fontAlgn="base">
        <a:spcBef>
          <a:spcPct val="50000"/>
        </a:spcBef>
        <a:spcAft>
          <a:spcPct val="0"/>
        </a:spcAft>
        <a:defRPr sz="3200" b="1">
          <a:solidFill>
            <a:srgbClr val="ED6B06"/>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1360BA3-B06A-49D3-884E-9A9FB3ADACD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290384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1360BA3-B06A-49D3-884E-9A9FB3ADACD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9222872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D3C56-F52C-4227-9D0F-7F030F088F3A}" type="datetimeFigureOut">
              <a:rPr lang="en-US" smtClean="0">
                <a:solidFill>
                  <a:prstClr val="black">
                    <a:tint val="75000"/>
                  </a:prstClr>
                </a:solidFill>
              </a:rPr>
              <a:pPr/>
              <a:t>1/14/2020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028B3-51D0-4F36-8F78-5E0D0505D2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28404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463634"/>
                </a:solidFill>
                <a:latin typeface="+mn-lt"/>
                <a:ea typeface="ＭＳ Ｐゴシック" pitchFamily="92" charset="-128"/>
              </a:defRPr>
            </a:lvl1pPr>
          </a:lstStyle>
          <a:p>
            <a:pPr fontAlgn="base">
              <a:spcBef>
                <a:spcPct val="0"/>
              </a:spcBef>
              <a:spcAft>
                <a:spcPct val="0"/>
              </a:spcAft>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463634"/>
                </a:solidFill>
                <a:latin typeface="+mn-lt"/>
                <a:ea typeface="ＭＳ Ｐゴシック" pitchFamily="92" charset="-128"/>
              </a:defRPr>
            </a:lvl1pPr>
          </a:lstStyle>
          <a:p>
            <a:pPr fontAlgn="base">
              <a:spcBef>
                <a:spcPct val="0"/>
              </a:spcBef>
              <a:spcAft>
                <a:spcPct val="0"/>
              </a:spcAft>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463634"/>
                </a:solidFill>
                <a:latin typeface="+mn-lt"/>
                <a:ea typeface="ＭＳ Ｐゴシック" pitchFamily="92" charset="-128"/>
              </a:defRPr>
            </a:lvl1pPr>
          </a:lstStyle>
          <a:p>
            <a:pPr fontAlgn="base">
              <a:spcBef>
                <a:spcPct val="0"/>
              </a:spcBef>
              <a:spcAft>
                <a:spcPct val="0"/>
              </a:spcAft>
              <a:defRPr/>
            </a:pPr>
            <a:fld id="{88967E42-1376-465C-83B0-1E943C6BC78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73971686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Times New Roman" pitchFamily="92" charset="0"/>
        </a:defRPr>
      </a:lvl2pPr>
      <a:lvl3pPr algn="ctr" rtl="0" eaLnBrk="0" fontAlgn="base" hangingPunct="0">
        <a:spcBef>
          <a:spcPct val="0"/>
        </a:spcBef>
        <a:spcAft>
          <a:spcPct val="0"/>
        </a:spcAft>
        <a:defRPr sz="4400" i="1">
          <a:solidFill>
            <a:schemeClr val="tx2"/>
          </a:solidFill>
          <a:latin typeface="Times New Roman" pitchFamily="92" charset="0"/>
        </a:defRPr>
      </a:lvl3pPr>
      <a:lvl4pPr algn="ctr" rtl="0" eaLnBrk="0" fontAlgn="base" hangingPunct="0">
        <a:spcBef>
          <a:spcPct val="0"/>
        </a:spcBef>
        <a:spcAft>
          <a:spcPct val="0"/>
        </a:spcAft>
        <a:defRPr sz="4400" i="1">
          <a:solidFill>
            <a:schemeClr val="tx2"/>
          </a:solidFill>
          <a:latin typeface="Times New Roman" pitchFamily="92" charset="0"/>
        </a:defRPr>
      </a:lvl4pPr>
      <a:lvl5pPr algn="ctr" rtl="0" eaLnBrk="0" fontAlgn="base" hangingPunct="0">
        <a:spcBef>
          <a:spcPct val="0"/>
        </a:spcBef>
        <a:spcAft>
          <a:spcPct val="0"/>
        </a:spcAft>
        <a:defRPr sz="4400" i="1">
          <a:solidFill>
            <a:schemeClr val="tx2"/>
          </a:solidFill>
          <a:latin typeface="Times New Roman" pitchFamily="92" charset="0"/>
        </a:defRPr>
      </a:lvl5pPr>
      <a:lvl6pPr marL="457200" algn="ctr" rtl="0" fontAlgn="base">
        <a:spcBef>
          <a:spcPct val="0"/>
        </a:spcBef>
        <a:spcAft>
          <a:spcPct val="0"/>
        </a:spcAft>
        <a:defRPr sz="4400" i="1">
          <a:solidFill>
            <a:schemeClr val="tx2"/>
          </a:solidFill>
          <a:latin typeface="Times New Roman" pitchFamily="92" charset="0"/>
        </a:defRPr>
      </a:lvl6pPr>
      <a:lvl7pPr marL="914400" algn="ctr" rtl="0" fontAlgn="base">
        <a:spcBef>
          <a:spcPct val="0"/>
        </a:spcBef>
        <a:spcAft>
          <a:spcPct val="0"/>
        </a:spcAft>
        <a:defRPr sz="4400" i="1">
          <a:solidFill>
            <a:schemeClr val="tx2"/>
          </a:solidFill>
          <a:latin typeface="Times New Roman" pitchFamily="92" charset="0"/>
        </a:defRPr>
      </a:lvl7pPr>
      <a:lvl8pPr marL="1371600" algn="ctr" rtl="0" fontAlgn="base">
        <a:spcBef>
          <a:spcPct val="0"/>
        </a:spcBef>
        <a:spcAft>
          <a:spcPct val="0"/>
        </a:spcAft>
        <a:defRPr sz="4400" i="1">
          <a:solidFill>
            <a:schemeClr val="tx2"/>
          </a:solidFill>
          <a:latin typeface="Times New Roman" pitchFamily="92" charset="0"/>
        </a:defRPr>
      </a:lvl8pPr>
      <a:lvl9pPr marL="1828800" algn="ctr" rtl="0" fontAlgn="base">
        <a:spcBef>
          <a:spcPct val="0"/>
        </a:spcBef>
        <a:spcAft>
          <a:spcPct val="0"/>
        </a:spcAft>
        <a:defRPr sz="4400" i="1">
          <a:solidFill>
            <a:schemeClr val="tx2"/>
          </a:solidFill>
          <a:latin typeface="Times New Roman" pitchFamily="92" charset="0"/>
        </a:defRPr>
      </a:lvl9pPr>
    </p:titleStyle>
    <p:bodyStyle>
      <a:lvl1pPr marL="342900" indent="-342900" algn="l" rtl="0" eaLnBrk="0" fontAlgn="base" hangingPunct="0">
        <a:spcBef>
          <a:spcPct val="20000"/>
        </a:spcBef>
        <a:spcAft>
          <a:spcPct val="0"/>
        </a:spcAft>
        <a:buClr>
          <a:schemeClr val="tx2"/>
        </a:buClr>
        <a:buSzPct val="65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SzPct val="65000"/>
        <a:buChar char="•"/>
        <a:defRPr sz="2000">
          <a:solidFill>
            <a:schemeClr val="tx1"/>
          </a:solidFill>
          <a:latin typeface="+mn-lt"/>
        </a:defRPr>
      </a:lvl5pPr>
      <a:lvl6pPr marL="2514600" indent="-228600" algn="l" rtl="0" fontAlgn="base">
        <a:spcBef>
          <a:spcPct val="20000"/>
        </a:spcBef>
        <a:spcAft>
          <a:spcPct val="0"/>
        </a:spcAft>
        <a:buSzPct val="65000"/>
        <a:buChar char="•"/>
        <a:defRPr sz="2000">
          <a:solidFill>
            <a:schemeClr val="tx1"/>
          </a:solidFill>
          <a:latin typeface="+mn-lt"/>
        </a:defRPr>
      </a:lvl6pPr>
      <a:lvl7pPr marL="2971800" indent="-228600" algn="l" rtl="0" fontAlgn="base">
        <a:spcBef>
          <a:spcPct val="20000"/>
        </a:spcBef>
        <a:spcAft>
          <a:spcPct val="0"/>
        </a:spcAft>
        <a:buSzPct val="65000"/>
        <a:buChar char="•"/>
        <a:defRPr sz="2000">
          <a:solidFill>
            <a:schemeClr val="tx1"/>
          </a:solidFill>
          <a:latin typeface="+mn-lt"/>
        </a:defRPr>
      </a:lvl7pPr>
      <a:lvl8pPr marL="3429000" indent="-228600" algn="l" rtl="0" fontAlgn="base">
        <a:spcBef>
          <a:spcPct val="20000"/>
        </a:spcBef>
        <a:spcAft>
          <a:spcPct val="0"/>
        </a:spcAft>
        <a:buSzPct val="65000"/>
        <a:buChar char="•"/>
        <a:defRPr sz="2000">
          <a:solidFill>
            <a:schemeClr val="tx1"/>
          </a:solidFill>
          <a:latin typeface="+mn-lt"/>
        </a:defRPr>
      </a:lvl8pPr>
      <a:lvl9pPr marL="3886200" indent="-228600" algn="l" rtl="0" fontAlgn="base">
        <a:spcBef>
          <a:spcPct val="20000"/>
        </a:spcBef>
        <a:spcAft>
          <a:spcPct val="0"/>
        </a:spcAft>
        <a:buSzPct val="6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source=images&amp;cd=&amp;cad=rja&amp;docid=q4szSxeh3vZQlM&amp;tbnid=UvvfzGmkuB1djM:&amp;ved=0CAgQjRwwAA&amp;url=http://www.geographyjim.org/course/view.php?id=29&amp;ei=tDKRUor8JcrVrQGvnYDgCQ&amp;psig=AFQjCNGrMrWdkW1uS_za0EOy-mtxZyk7LQ&amp;ust=138533381267389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2.bp.blogspot.com/-Yy_IgONv4NA/Tics-ZXIgPI/AAAAAAAAC44/eG7e3gJDjaE/s1600/Belarus+people+celebrating+the+festival-1.jpg"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frm=1&amp;source=images&amp;cd=&amp;cad=rja&amp;docid=lYQtp-8W-Q6vOM&amp;tbnid=m21y3ERO2zR3yM:&amp;ved=0CAUQjRw&amp;url=http://www.foreignstudents.com/guide-to-britain/british-culture/food-and-drink/mains&amp;ei=Cz6RUsPXM4S7qAGi9oGQCw&amp;bvm=bv.56988011,d.aWM&amp;psig=AFQjCNGTBRg3iVl60QjeEVCLHCKRIAaWLw&amp;ust=1385336652726000" TargetMode="External"/><Relationship Id="rId1" Type="http://schemas.openxmlformats.org/officeDocument/2006/relationships/slideLayout" Target="../slideLayouts/slideLayout16.xml"/><Relationship Id="rId5" Type="http://schemas.openxmlformats.org/officeDocument/2006/relationships/image" Target="../media/image25.jpeg"/><Relationship Id="rId4" Type="http://schemas.openxmlformats.org/officeDocument/2006/relationships/hyperlink" Target="http://www.google.com/url?sa=i&amp;rct=j&amp;q=&amp;esrc=s&amp;frm=1&amp;source=images&amp;cd=&amp;cad=rja&amp;docid=sMgWryp-kX4cZM&amp;tbnid=u_mx3iy0BcgiWM:&amp;ved=0CAUQjRw&amp;url=http://sachieskitchen.com/blog/&amp;ei=cD6RUqCxF462qAGB54HIDw&amp;bvm=bv.56988011,d.aWM&amp;psig=AFQjCNGqGKD7muL8br5ZeJludqrkXdT4EA&amp;ust=1385336763407718"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0.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1.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8.png"/><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7.xml"/><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50.gif"/></Relationships>
</file>

<file path=ppt/slides/_rels/slide25.xml.rels><?xml version="1.0" encoding="UTF-8" standalone="yes"?>
<Relationships xmlns="http://schemas.openxmlformats.org/package/2006/relationships"><Relationship Id="rId3" Type="http://schemas.openxmlformats.org/officeDocument/2006/relationships/hyperlink" Target="http://poly-graph.co/labels/" TargetMode="External"/><Relationship Id="rId2" Type="http://schemas.openxmlformats.org/officeDocument/2006/relationships/hyperlink" Target="http://education.nationalgeographic.com/news/filipino-hip-hop/" TargetMode="External"/><Relationship Id="rId1" Type="http://schemas.openxmlformats.org/officeDocument/2006/relationships/slideLayout" Target="../slideLayouts/slideLayout19.xml"/><Relationship Id="rId5" Type="http://schemas.openxmlformats.org/officeDocument/2006/relationships/image" Target="../media/image52.jpe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imdb.com/gallery/ss/0450259/Ss/0450259/03641.jpg?path=gallery&amp;path_key=0450259"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hyperlink" Target="http://www.cc.com/video-clips/xer89g/the-daily-show-with-jon-stewart-jason-jones--behind-the-veil---ayatollah-you-so" TargetMode="Externa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5.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6.xml"/><Relationship Id="rId6" Type="http://schemas.openxmlformats.org/officeDocument/2006/relationships/image" Target="../media/image22.jpeg"/><Relationship Id="rId5" Type="http://schemas.openxmlformats.org/officeDocument/2006/relationships/hyperlink" Target="http://www.youtube.com/watch?v=lOfZLb33uCg" TargetMode="Externa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lstStyle/>
          <a:p>
            <a:r>
              <a:rPr lang="en-US" dirty="0" smtClean="0"/>
              <a:t>Culture</a:t>
            </a:r>
            <a:endParaRPr lang="en-US" dirty="0"/>
          </a:p>
        </p:txBody>
      </p:sp>
      <p:sp>
        <p:nvSpPr>
          <p:cNvPr id="3" name="Subtitle 2"/>
          <p:cNvSpPr>
            <a:spLocks noGrp="1"/>
          </p:cNvSpPr>
          <p:nvPr>
            <p:ph type="subTitle" idx="1"/>
          </p:nvPr>
        </p:nvSpPr>
        <p:spPr>
          <a:xfrm>
            <a:off x="1295400" y="1295400"/>
            <a:ext cx="6400800" cy="1752600"/>
          </a:xfrm>
        </p:spPr>
        <p:txBody>
          <a:bodyPr>
            <a:normAutofit fontScale="85000" lnSpcReduction="20000"/>
          </a:bodyPr>
          <a:lstStyle/>
          <a:p>
            <a:r>
              <a:rPr lang="en-US" dirty="0" smtClean="0">
                <a:solidFill>
                  <a:schemeClr val="tx1"/>
                </a:solidFill>
              </a:rPr>
              <a:t>Chapter 4 – Folk and Popular Culture</a:t>
            </a:r>
          </a:p>
          <a:p>
            <a:r>
              <a:rPr lang="en-US" dirty="0" smtClean="0">
                <a:solidFill>
                  <a:schemeClr val="tx1"/>
                </a:solidFill>
              </a:rPr>
              <a:t>Chapter 5 – Language</a:t>
            </a:r>
          </a:p>
          <a:p>
            <a:r>
              <a:rPr lang="en-US" dirty="0" smtClean="0">
                <a:solidFill>
                  <a:schemeClr val="tx1"/>
                </a:solidFill>
              </a:rPr>
              <a:t>Chapter 6 – Religion</a:t>
            </a:r>
          </a:p>
          <a:p>
            <a:r>
              <a:rPr lang="en-US" dirty="0" smtClean="0">
                <a:solidFill>
                  <a:schemeClr val="tx1"/>
                </a:solidFill>
              </a:rPr>
              <a:t>Chapter 7 – Ethnicity</a:t>
            </a:r>
          </a:p>
          <a:p>
            <a:endParaRPr lang="en-US" dirty="0"/>
          </a:p>
        </p:txBody>
      </p:sp>
      <p:pic>
        <p:nvPicPr>
          <p:cNvPr id="1026" name="Picture 2" descr="http://t3.gstatic.com/images?q=tbn:ANd9GcR9X1T77nErI43xTFMIPVwLQJ3wXAOPfGNZAaVBaZaWa89veN4YV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206932"/>
            <a:ext cx="4648200" cy="3087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048000"/>
            <a:ext cx="4724400" cy="2677656"/>
          </a:xfrm>
          <a:prstGeom prst="rect">
            <a:avLst/>
          </a:prstGeom>
          <a:solidFill>
            <a:schemeClr val="accent2">
              <a:lumMod val="40000"/>
              <a:lumOff val="60000"/>
            </a:schemeClr>
          </a:solidFill>
        </p:spPr>
        <p:txBody>
          <a:bodyPr wrap="square" rtlCol="0">
            <a:spAutoFit/>
          </a:bodyPr>
          <a:lstStyle/>
          <a:p>
            <a:r>
              <a:rPr lang="en-US" sz="2400" b="1" dirty="0" smtClean="0"/>
              <a:t>Cultural Geography: </a:t>
            </a:r>
          </a:p>
          <a:p>
            <a:pPr marL="285750" indent="-285750">
              <a:buFontTx/>
              <a:buChar char="-"/>
            </a:pPr>
            <a:r>
              <a:rPr lang="en-US" dirty="0" smtClean="0"/>
              <a:t>A subfield of Geography </a:t>
            </a:r>
          </a:p>
          <a:p>
            <a:pPr marL="285750" indent="-285750">
              <a:buFontTx/>
              <a:buChar char="-"/>
            </a:pPr>
            <a:r>
              <a:rPr lang="en-US" sz="2400" b="1" dirty="0"/>
              <a:t>focuses </a:t>
            </a:r>
            <a:r>
              <a:rPr lang="en-US" sz="2400" b="1" dirty="0" smtClean="0"/>
              <a:t>upon </a:t>
            </a:r>
            <a:r>
              <a:rPr lang="en-US" sz="2400" b="1" dirty="0"/>
              <a:t>the patterns and interactions of human culture, both material and </a:t>
            </a:r>
            <a:r>
              <a:rPr lang="en-US" sz="2400" b="1" dirty="0" smtClean="0"/>
              <a:t>non-material. </a:t>
            </a:r>
          </a:p>
          <a:p>
            <a:pPr marL="285750" indent="-285750">
              <a:buFontTx/>
              <a:buChar char="-"/>
            </a:pPr>
            <a:endParaRPr lang="en-US" dirty="0"/>
          </a:p>
          <a:p>
            <a:r>
              <a:rPr lang="en-US" dirty="0" smtClean="0"/>
              <a:t>*Carl</a:t>
            </a:r>
            <a:r>
              <a:rPr lang="en-US" dirty="0"/>
              <a:t> Sauer. Argued that cultural landscapes should be the focus of human geography. </a:t>
            </a:r>
          </a:p>
        </p:txBody>
      </p:sp>
    </p:spTree>
    <p:extLst>
      <p:ext uri="{BB962C8B-B14F-4D97-AF65-F5344CB8AC3E}">
        <p14:creationId xmlns:p14="http://schemas.microsoft.com/office/powerpoint/2010/main" val="288911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84775"/>
          </a:xfrm>
        </p:spPr>
        <p:txBody>
          <a:bodyPr/>
          <a:lstStyle/>
          <a:p>
            <a:r>
              <a:rPr lang="en-US" dirty="0" smtClean="0"/>
              <a:t>Diffusion of Pop and Folk Culture</a:t>
            </a:r>
            <a:endParaRPr lang="en-US" dirty="0"/>
          </a:p>
        </p:txBody>
      </p:sp>
      <p:sp>
        <p:nvSpPr>
          <p:cNvPr id="3" name="Text Placeholder 2"/>
          <p:cNvSpPr>
            <a:spLocks noGrp="1"/>
          </p:cNvSpPr>
          <p:nvPr>
            <p:ph type="body" idx="1"/>
          </p:nvPr>
        </p:nvSpPr>
        <p:spPr>
          <a:xfrm>
            <a:off x="5785757" y="685800"/>
            <a:ext cx="2449286" cy="457200"/>
          </a:xfrm>
          <a:ln>
            <a:solidFill>
              <a:schemeClr val="tx1"/>
            </a:solidFill>
          </a:ln>
        </p:spPr>
        <p:txBody>
          <a:bodyPr/>
          <a:lstStyle/>
          <a:p>
            <a:pPr algn="ctr"/>
            <a:r>
              <a:rPr lang="en-US" dirty="0" smtClean="0"/>
              <a:t>Folk Culture</a:t>
            </a:r>
            <a:endParaRPr lang="en-US" dirty="0"/>
          </a:p>
        </p:txBody>
      </p:sp>
      <p:sp>
        <p:nvSpPr>
          <p:cNvPr id="5" name="Text Placeholder 4"/>
          <p:cNvSpPr>
            <a:spLocks noGrp="1"/>
          </p:cNvSpPr>
          <p:nvPr>
            <p:ph type="body" sz="quarter" idx="3"/>
          </p:nvPr>
        </p:nvSpPr>
        <p:spPr>
          <a:xfrm>
            <a:off x="304800" y="609600"/>
            <a:ext cx="4041775" cy="639762"/>
          </a:xfrm>
          <a:ln>
            <a:solidFill>
              <a:schemeClr val="tx1"/>
            </a:solidFill>
          </a:ln>
        </p:spPr>
        <p:txBody>
          <a:bodyPr/>
          <a:lstStyle/>
          <a:p>
            <a:r>
              <a:rPr lang="en-US" dirty="0" smtClean="0"/>
              <a:t>Folk Culture is Clustered</a:t>
            </a:r>
            <a:endParaRPr lang="en-US" dirty="0"/>
          </a:p>
        </p:txBody>
      </p:sp>
      <p:sp>
        <p:nvSpPr>
          <p:cNvPr id="6" name="Content Placeholder 5"/>
          <p:cNvSpPr>
            <a:spLocks noGrp="1"/>
          </p:cNvSpPr>
          <p:nvPr>
            <p:ph sz="quarter" idx="4"/>
          </p:nvPr>
        </p:nvSpPr>
        <p:spPr>
          <a:xfrm>
            <a:off x="32656" y="1219200"/>
            <a:ext cx="5072744" cy="5638800"/>
          </a:xfrm>
          <a:ln>
            <a:solidFill>
              <a:schemeClr val="tx1"/>
            </a:solidFill>
          </a:ln>
        </p:spPr>
        <p:txBody>
          <a:bodyPr/>
          <a:lstStyle/>
          <a:p>
            <a:r>
              <a:rPr lang="en-US" b="1" dirty="0" smtClean="0"/>
              <a:t>Isolation</a:t>
            </a:r>
          </a:p>
          <a:p>
            <a:pPr lvl="1"/>
            <a:r>
              <a:rPr lang="en-US" dirty="0" smtClean="0"/>
              <a:t>Tends to lead to cultural diversity</a:t>
            </a:r>
          </a:p>
          <a:p>
            <a:pPr lvl="1"/>
            <a:r>
              <a:rPr lang="en-US" dirty="0" smtClean="0"/>
              <a:t>Keeps folk cultures from changing much</a:t>
            </a:r>
          </a:p>
          <a:p>
            <a:r>
              <a:rPr lang="en-US" sz="2000" b="1" dirty="0" smtClean="0"/>
              <a:t>Anonymous Hearths, sources, dates</a:t>
            </a:r>
          </a:p>
          <a:p>
            <a:r>
              <a:rPr lang="en-US" sz="2000" b="1" dirty="0" smtClean="0"/>
              <a:t>Small Homogenous groups</a:t>
            </a:r>
          </a:p>
          <a:p>
            <a:r>
              <a:rPr lang="en-US" sz="2000" b="1" dirty="0" smtClean="0"/>
              <a:t>Dependent on Physical Environment</a:t>
            </a:r>
          </a:p>
          <a:p>
            <a:pPr lvl="1"/>
            <a:r>
              <a:rPr lang="en-US" dirty="0" smtClean="0"/>
              <a:t>Limits some  choices </a:t>
            </a:r>
          </a:p>
          <a:p>
            <a:pPr lvl="2"/>
            <a:r>
              <a:rPr lang="en-US" dirty="0" smtClean="0"/>
              <a:t>Example: Food habits strongly connected to environment</a:t>
            </a:r>
          </a:p>
          <a:p>
            <a:pPr marL="457200" lvl="1" indent="0">
              <a:buNone/>
            </a:pPr>
            <a:endParaRPr lang="en-US" dirty="0"/>
          </a:p>
        </p:txBody>
      </p:sp>
      <p:pic>
        <p:nvPicPr>
          <p:cNvPr id="21508" name="Picture 4" descr="http://2.bp.blogspot.com/-Yy_IgONv4NA/Tics-ZXIgPI/AAAAAAAAC44/eG7e3gJDjaE/s400/Belarus+people+celebrating+the+festival-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229" y="2362200"/>
            <a:ext cx="3810000" cy="33813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257801" y="1672326"/>
            <a:ext cx="3831771" cy="646331"/>
          </a:xfrm>
          <a:prstGeom prst="rect">
            <a:avLst/>
          </a:prstGeom>
        </p:spPr>
        <p:txBody>
          <a:bodyPr wrap="square">
            <a:spAutoFit/>
          </a:bodyPr>
          <a:lstStyle/>
          <a:p>
            <a:r>
              <a:rPr lang="en-US" b="1" i="1" dirty="0">
                <a:solidFill>
                  <a:srgbClr val="222222"/>
                </a:solidFill>
              </a:rPr>
              <a:t>Belarus people </a:t>
            </a:r>
            <a:r>
              <a:rPr lang="en-US" b="1" i="1" dirty="0" smtClean="0">
                <a:solidFill>
                  <a:srgbClr val="222222"/>
                </a:solidFill>
              </a:rPr>
              <a:t>celebrating a </a:t>
            </a:r>
            <a:r>
              <a:rPr lang="en-US" b="1" i="1" dirty="0">
                <a:solidFill>
                  <a:srgbClr val="222222"/>
                </a:solidFill>
              </a:rPr>
              <a:t>festival</a:t>
            </a:r>
            <a:endParaRPr lang="en-US" dirty="0"/>
          </a:p>
        </p:txBody>
      </p:sp>
      <p:sp>
        <p:nvSpPr>
          <p:cNvPr id="4" name="Rectangle 3"/>
          <p:cNvSpPr/>
          <p:nvPr/>
        </p:nvSpPr>
        <p:spPr>
          <a:xfrm>
            <a:off x="29308" y="5097812"/>
            <a:ext cx="6858000" cy="1754326"/>
          </a:xfrm>
          <a:prstGeom prst="rect">
            <a:avLst/>
          </a:prstGeom>
          <a:solidFill>
            <a:schemeClr val="accent1">
              <a:tint val="40000"/>
              <a:hueOff val="0"/>
              <a:satOff val="0"/>
              <a:lumOff val="0"/>
            </a:schemeClr>
          </a:solidFill>
        </p:spPr>
        <p:txBody>
          <a:bodyPr wrap="square">
            <a:spAutoFit/>
          </a:bodyPr>
          <a:lstStyle/>
          <a:p>
            <a:pPr lvl="1"/>
            <a:r>
              <a:rPr lang="en-US" dirty="0"/>
              <a:t>REMEMBER POSSIBILISM </a:t>
            </a:r>
          </a:p>
          <a:p>
            <a:pPr marL="1371600" lvl="2" indent="-457200">
              <a:buFontTx/>
              <a:buAutoNum type="arabicPeriod"/>
            </a:pPr>
            <a:r>
              <a:rPr lang="en-US" b="1" dirty="0"/>
              <a:t>Some cultures in similar environments have different cultural traits</a:t>
            </a:r>
          </a:p>
          <a:p>
            <a:pPr marL="1371600" lvl="2" indent="-457200">
              <a:buFontTx/>
              <a:buAutoNum type="arabicPeriod"/>
            </a:pPr>
            <a:r>
              <a:rPr lang="en-US" b="1" dirty="0"/>
              <a:t>Some cultures in different environments have similar cultural traits (pop culture)</a:t>
            </a:r>
          </a:p>
          <a:p>
            <a:pPr marL="1371600" lvl="2" indent="-457200"/>
            <a:r>
              <a:rPr lang="en-US" b="1" dirty="0"/>
              <a:t>Some examples of these…</a:t>
            </a:r>
          </a:p>
        </p:txBody>
      </p:sp>
    </p:spTree>
    <p:extLst>
      <p:ext uri="{BB962C8B-B14F-4D97-AF65-F5344CB8AC3E}">
        <p14:creationId xmlns:p14="http://schemas.microsoft.com/office/powerpoint/2010/main" val="1475268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84775"/>
          </a:xfrm>
        </p:spPr>
        <p:txBody>
          <a:bodyPr/>
          <a:lstStyle/>
          <a:p>
            <a:r>
              <a:rPr lang="en-US" dirty="0" smtClean="0"/>
              <a:t>Diffusion of Folk Culture</a:t>
            </a:r>
            <a:endParaRPr lang="en-US" dirty="0"/>
          </a:p>
        </p:txBody>
      </p:sp>
      <p:sp>
        <p:nvSpPr>
          <p:cNvPr id="5" name="Text Placeholder 4"/>
          <p:cNvSpPr>
            <a:spLocks noGrp="1"/>
          </p:cNvSpPr>
          <p:nvPr>
            <p:ph type="body" sz="quarter" idx="3"/>
          </p:nvPr>
        </p:nvSpPr>
        <p:spPr>
          <a:xfrm>
            <a:off x="304800" y="609600"/>
            <a:ext cx="4041775" cy="411162"/>
          </a:xfrm>
          <a:ln>
            <a:solidFill>
              <a:schemeClr val="tx1"/>
            </a:solidFill>
          </a:ln>
        </p:spPr>
        <p:txBody>
          <a:bodyPr/>
          <a:lstStyle/>
          <a:p>
            <a:r>
              <a:rPr lang="en-US" dirty="0" smtClean="0"/>
              <a:t>Folk Culture Examples</a:t>
            </a:r>
            <a:endParaRPr lang="en-US" dirty="0"/>
          </a:p>
        </p:txBody>
      </p:sp>
      <p:sp>
        <p:nvSpPr>
          <p:cNvPr id="9" name="Rectangle 8"/>
          <p:cNvSpPr/>
          <p:nvPr/>
        </p:nvSpPr>
        <p:spPr>
          <a:xfrm>
            <a:off x="32657" y="1143000"/>
            <a:ext cx="5987144" cy="5829288"/>
          </a:xfrm>
          <a:prstGeom prst="rect">
            <a:avLst/>
          </a:prstGeom>
        </p:spPr>
        <p:txBody>
          <a:bodyPr wrap="square">
            <a:spAutoFit/>
          </a:bodyPr>
          <a:lstStyle/>
          <a:p>
            <a:pPr marL="285750" indent="-285750">
              <a:lnSpc>
                <a:spcPct val="80000"/>
              </a:lnSpc>
              <a:buFontTx/>
              <a:buChar char="-"/>
              <a:defRPr/>
            </a:pPr>
            <a:r>
              <a:rPr lang="en-US" sz="2800" dirty="0" smtClean="0"/>
              <a:t>Food </a:t>
            </a:r>
            <a:r>
              <a:rPr lang="en-US" sz="2800" b="1" dirty="0"/>
              <a:t>customs</a:t>
            </a:r>
            <a:r>
              <a:rPr lang="en-US" sz="2800" dirty="0"/>
              <a:t> </a:t>
            </a:r>
            <a:r>
              <a:rPr lang="en-US" dirty="0"/>
              <a:t>(repetitive act of a group is a </a:t>
            </a:r>
            <a:r>
              <a:rPr lang="en-US" b="1" dirty="0"/>
              <a:t>custom</a:t>
            </a:r>
            <a:r>
              <a:rPr lang="en-US" dirty="0"/>
              <a:t>) </a:t>
            </a:r>
            <a:r>
              <a:rPr lang="en-US" sz="2800" u="sng" dirty="0" smtClean="0"/>
              <a:t>strongly connected to environment </a:t>
            </a:r>
          </a:p>
          <a:p>
            <a:pPr marL="285750" indent="-285750">
              <a:lnSpc>
                <a:spcPct val="80000"/>
              </a:lnSpc>
              <a:buFontTx/>
              <a:buChar char="-"/>
              <a:defRPr/>
            </a:pPr>
            <a:endParaRPr lang="en-US" sz="2800" dirty="0"/>
          </a:p>
          <a:p>
            <a:pPr>
              <a:lnSpc>
                <a:spcPct val="80000"/>
              </a:lnSpc>
              <a:defRPr/>
            </a:pPr>
            <a:r>
              <a:rPr lang="en-US" sz="2800" b="1" dirty="0" smtClean="0">
                <a:effectLst>
                  <a:outerShdw blurRad="38100" dist="38100" dir="2700000" algn="tl">
                    <a:srgbClr val="000000">
                      <a:alpha val="43137"/>
                    </a:srgbClr>
                  </a:outerShdw>
                </a:effectLst>
              </a:rPr>
              <a:t>Attractions </a:t>
            </a:r>
          </a:p>
          <a:p>
            <a:pPr marL="285750" indent="-285750">
              <a:lnSpc>
                <a:spcPct val="80000"/>
              </a:lnSpc>
              <a:buFontTx/>
              <a:buChar char="-"/>
              <a:defRPr/>
            </a:pPr>
            <a:r>
              <a:rPr lang="en-US" sz="2800" dirty="0" smtClean="0"/>
              <a:t>Slow cook foods = N. Europe</a:t>
            </a:r>
          </a:p>
          <a:p>
            <a:pPr marL="285750" indent="-285750">
              <a:lnSpc>
                <a:spcPct val="80000"/>
              </a:lnSpc>
              <a:buFontTx/>
              <a:buChar char="-"/>
              <a:defRPr/>
            </a:pPr>
            <a:r>
              <a:rPr lang="en-US" sz="2800" dirty="0" smtClean="0"/>
              <a:t>Spicy food = 25˚ around equator</a:t>
            </a:r>
          </a:p>
          <a:p>
            <a:pPr marL="285750" indent="-285750">
              <a:lnSpc>
                <a:spcPct val="80000"/>
              </a:lnSpc>
              <a:buFontTx/>
              <a:buChar char="-"/>
              <a:defRPr/>
            </a:pPr>
            <a:endParaRPr lang="en-US" sz="2800" dirty="0" smtClean="0"/>
          </a:p>
          <a:p>
            <a:pPr>
              <a:lnSpc>
                <a:spcPct val="80000"/>
              </a:lnSpc>
              <a:defRPr/>
            </a:pPr>
            <a:r>
              <a:rPr lang="en-US" sz="2800" dirty="0" smtClean="0">
                <a:effectLst>
                  <a:outerShdw blurRad="38100" dist="38100" dir="2700000" algn="tl">
                    <a:srgbClr val="000000"/>
                  </a:outerShdw>
                </a:effectLst>
              </a:rPr>
              <a:t>Taboos</a:t>
            </a:r>
            <a:endParaRPr lang="en-US" sz="2800" dirty="0">
              <a:effectLst>
                <a:outerShdw blurRad="38100" dist="38100" dir="2700000" algn="tl">
                  <a:srgbClr val="000000"/>
                </a:outerShdw>
              </a:effectLst>
            </a:endParaRPr>
          </a:p>
          <a:p>
            <a:pPr marL="285750" indent="-285750">
              <a:lnSpc>
                <a:spcPct val="80000"/>
              </a:lnSpc>
              <a:buFontTx/>
              <a:buChar char="-"/>
              <a:defRPr/>
            </a:pPr>
            <a:r>
              <a:rPr lang="en-US" sz="2800" dirty="0" smtClean="0"/>
              <a:t>Religious food taboos (often environmental reasons) </a:t>
            </a:r>
          </a:p>
          <a:p>
            <a:pPr marL="285750" indent="-285750">
              <a:lnSpc>
                <a:spcPct val="80000"/>
              </a:lnSpc>
              <a:buFontTx/>
              <a:buChar char="-"/>
              <a:defRPr/>
            </a:pPr>
            <a:r>
              <a:rPr lang="en-US" sz="2800" dirty="0" smtClean="0"/>
              <a:t>Taking on the phone in the bathroom</a:t>
            </a:r>
          </a:p>
          <a:p>
            <a:pPr marL="285750" indent="-285750">
              <a:lnSpc>
                <a:spcPct val="80000"/>
              </a:lnSpc>
              <a:buFontTx/>
              <a:buChar char="-"/>
              <a:defRPr/>
            </a:pPr>
            <a:endParaRPr lang="en-US" sz="2800" dirty="0" smtClean="0"/>
          </a:p>
          <a:p>
            <a:pPr>
              <a:lnSpc>
                <a:spcPct val="80000"/>
              </a:lnSpc>
              <a:defRPr/>
            </a:pPr>
            <a:r>
              <a:rPr lang="en-US" sz="2800" b="1" dirty="0" smtClean="0">
                <a:effectLst>
                  <a:outerShdw blurRad="38100" dist="38100" dir="2700000" algn="tl">
                    <a:srgbClr val="000000">
                      <a:alpha val="43137"/>
                    </a:srgbClr>
                  </a:outerShdw>
                </a:effectLst>
              </a:rPr>
              <a:t>Different housing styles: combo of social customs &amp; environment </a:t>
            </a:r>
          </a:p>
          <a:p>
            <a:pPr marL="285750" indent="-285750">
              <a:lnSpc>
                <a:spcPct val="80000"/>
              </a:lnSpc>
              <a:buFontTx/>
              <a:buChar char="-"/>
              <a:defRPr/>
            </a:pPr>
            <a:endParaRPr lang="en-US" dirty="0"/>
          </a:p>
        </p:txBody>
      </p:sp>
      <p:pic>
        <p:nvPicPr>
          <p:cNvPr id="2050" name="Picture 2" descr="https://encrypted-tbn2.gstatic.com/images?q=tbn:ANd9GcS22qqjexzcRHz6j1MsU18kYro6P876biEvXFuVA_WrkNQN53ies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404725"/>
            <a:ext cx="266342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achieskitchen.com/blog/wp-content/uploads/2013/04/Indian-Restaurants-Westchester-NY.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9136" y="4911801"/>
            <a:ext cx="2614864" cy="1946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96355" y="1118725"/>
            <a:ext cx="2666999" cy="1200329"/>
          </a:xfrm>
          <a:prstGeom prst="rect">
            <a:avLst/>
          </a:prstGeom>
          <a:solidFill>
            <a:schemeClr val="accent1">
              <a:tint val="40000"/>
              <a:hueOff val="0"/>
              <a:satOff val="0"/>
              <a:lumOff val="0"/>
            </a:schemeClr>
          </a:solidFill>
          <a:ln>
            <a:solidFill>
              <a:schemeClr val="tx1"/>
            </a:solidFill>
          </a:ln>
        </p:spPr>
        <p:txBody>
          <a:bodyPr wrap="square" rtlCol="0">
            <a:spAutoFit/>
          </a:bodyPr>
          <a:lstStyle/>
          <a:p>
            <a:pPr algn="ctr"/>
            <a:r>
              <a:rPr lang="en-US" dirty="0" smtClean="0"/>
              <a:t>How does physical geography impact local food styles/ regional dishes?</a:t>
            </a:r>
          </a:p>
        </p:txBody>
      </p:sp>
      <p:sp>
        <p:nvSpPr>
          <p:cNvPr id="4" name="TextBox 3"/>
          <p:cNvSpPr txBox="1"/>
          <p:nvPr/>
        </p:nvSpPr>
        <p:spPr>
          <a:xfrm>
            <a:off x="6505690" y="2534149"/>
            <a:ext cx="2590799" cy="923330"/>
          </a:xfrm>
          <a:prstGeom prst="rect">
            <a:avLst/>
          </a:prstGeom>
          <a:solidFill>
            <a:schemeClr val="accent1">
              <a:tint val="40000"/>
              <a:hueOff val="0"/>
              <a:satOff val="0"/>
              <a:lumOff val="0"/>
            </a:schemeClr>
          </a:solidFill>
          <a:ln>
            <a:solidFill>
              <a:schemeClr val="tx1"/>
            </a:solidFill>
          </a:ln>
        </p:spPr>
        <p:txBody>
          <a:bodyPr wrap="square" rtlCol="0">
            <a:spAutoFit/>
          </a:bodyPr>
          <a:lstStyle/>
          <a:p>
            <a:pPr algn="ctr"/>
            <a:r>
              <a:rPr lang="en-US" dirty="0" smtClean="0"/>
              <a:t>How does physical geography impact housing styles?</a:t>
            </a:r>
            <a:endParaRPr lang="en-US" dirty="0"/>
          </a:p>
        </p:txBody>
      </p:sp>
    </p:spTree>
    <p:extLst>
      <p:ext uri="{BB962C8B-B14F-4D97-AF65-F5344CB8AC3E}">
        <p14:creationId xmlns:p14="http://schemas.microsoft.com/office/powerpoint/2010/main" val="2335459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85800" y="76200"/>
            <a:ext cx="7772400" cy="381000"/>
          </a:xfrm>
        </p:spPr>
        <p:txBody>
          <a:bodyPr/>
          <a:lstStyle/>
          <a:p>
            <a:r>
              <a:rPr lang="en-US" smtClean="0"/>
              <a:t>Worldwide Food Comparison</a:t>
            </a:r>
          </a:p>
        </p:txBody>
      </p:sp>
      <p:pic>
        <p:nvPicPr>
          <p:cNvPr id="481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7295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ight Arrow 6"/>
          <p:cNvSpPr>
            <a:spLocks noChangeArrowheads="1"/>
          </p:cNvSpPr>
          <p:nvPr/>
        </p:nvSpPr>
        <p:spPr bwMode="auto">
          <a:xfrm rot="4519395">
            <a:off x="5463382" y="3690144"/>
            <a:ext cx="1220787" cy="282575"/>
          </a:xfrm>
          <a:prstGeom prst="rightArrow">
            <a:avLst>
              <a:gd name="adj1" fmla="val 50000"/>
              <a:gd name="adj2" fmla="val 50063"/>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z="2400" smtClean="0">
              <a:solidFill>
                <a:srgbClr val="463634"/>
              </a:solidFill>
              <a:latin typeface="Arial" pitchFamily="34" charset="0"/>
              <a:ea typeface="MS PGothic" pitchFamily="34" charset="-128"/>
            </a:endParaRPr>
          </a:p>
        </p:txBody>
      </p:sp>
      <p:sp>
        <p:nvSpPr>
          <p:cNvPr id="48133" name="Rectangle 7"/>
          <p:cNvSpPr>
            <a:spLocks noChangeArrowheads="1"/>
          </p:cNvSpPr>
          <p:nvPr/>
        </p:nvSpPr>
        <p:spPr bwMode="auto">
          <a:xfrm>
            <a:off x="4724400" y="4267200"/>
            <a:ext cx="3719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3200" b="1" smtClean="0">
                <a:solidFill>
                  <a:srgbClr val="FF0000"/>
                </a:solidFill>
              </a:rPr>
              <a:t>Spice Indian curries</a:t>
            </a:r>
          </a:p>
        </p:txBody>
      </p:sp>
      <p:sp>
        <p:nvSpPr>
          <p:cNvPr id="48134" name="Right Arrow 8"/>
          <p:cNvSpPr>
            <a:spLocks noChangeArrowheads="1"/>
          </p:cNvSpPr>
          <p:nvPr/>
        </p:nvSpPr>
        <p:spPr bwMode="auto">
          <a:xfrm rot="9838352">
            <a:off x="3919538" y="2132013"/>
            <a:ext cx="573087" cy="231775"/>
          </a:xfrm>
          <a:prstGeom prst="rightArrow">
            <a:avLst>
              <a:gd name="adj1" fmla="val 50000"/>
              <a:gd name="adj2" fmla="val 49898"/>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z="2400" smtClean="0">
              <a:solidFill>
                <a:srgbClr val="463634"/>
              </a:solidFill>
              <a:latin typeface="Arial" pitchFamily="34" charset="0"/>
              <a:ea typeface="MS PGothic" pitchFamily="34" charset="-128"/>
            </a:endParaRPr>
          </a:p>
        </p:txBody>
      </p:sp>
      <p:sp>
        <p:nvSpPr>
          <p:cNvPr id="48135" name="Rectangle 9"/>
          <p:cNvSpPr>
            <a:spLocks noChangeArrowheads="1"/>
          </p:cNvSpPr>
          <p:nvPr/>
        </p:nvSpPr>
        <p:spPr bwMode="auto">
          <a:xfrm>
            <a:off x="2743200" y="2057400"/>
            <a:ext cx="1752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800" b="1" smtClean="0">
                <a:solidFill>
                  <a:srgbClr val="FF0000"/>
                </a:solidFill>
              </a:rPr>
              <a:t>English meat pies</a:t>
            </a:r>
          </a:p>
          <a:p>
            <a:pPr fontAlgn="base">
              <a:spcBef>
                <a:spcPct val="0"/>
              </a:spcBef>
              <a:spcAft>
                <a:spcPct val="0"/>
              </a:spcAft>
            </a:pPr>
            <a:r>
              <a:rPr lang="en-US" sz="2800" b="1" smtClean="0">
                <a:solidFill>
                  <a:srgbClr val="FF0000"/>
                </a:solidFill>
              </a:rPr>
              <a:t> &amp; soups</a:t>
            </a:r>
          </a:p>
        </p:txBody>
      </p:sp>
    </p:spTree>
    <p:extLst>
      <p:ext uri="{BB962C8B-B14F-4D97-AF65-F5344CB8AC3E}">
        <p14:creationId xmlns:p14="http://schemas.microsoft.com/office/powerpoint/2010/main" val="770293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0" y="1028700"/>
            <a:ext cx="4114800" cy="2171700"/>
          </a:xfrm>
        </p:spPr>
        <p:txBody>
          <a:bodyPr/>
          <a:lstStyle/>
          <a:p>
            <a:r>
              <a:rPr lang="en-US" sz="2800" dirty="0" smtClean="0"/>
              <a:t>regions renowned for their hot climates such as Sichuan and Hunan are also well known for their hot, spicy dishes</a:t>
            </a:r>
          </a:p>
          <a:p>
            <a:endParaRPr lang="en-US" sz="2800" dirty="0" smtClean="0"/>
          </a:p>
          <a:p>
            <a:r>
              <a:rPr lang="en-US" sz="2800" dirty="0" smtClean="0"/>
              <a:t>Northern China, on the other hand, is known for its noodles, since the primary agricultural product of this region is wheat.</a:t>
            </a:r>
          </a:p>
        </p:txBody>
      </p:sp>
      <p:pic>
        <p:nvPicPr>
          <p:cNvPr id="49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828800"/>
            <a:ext cx="5029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6248400" y="3733800"/>
            <a:ext cx="1676400" cy="990600"/>
          </a:xfrm>
          <a:prstGeom prst="ellipse">
            <a:avLst/>
          </a:prstGeom>
          <a:noFill/>
          <a:ln w="889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463634"/>
              </a:solidFill>
              <a:latin typeface="Arial" pitchFamily="34" charset="0"/>
              <a:ea typeface="MS PGothic" pitchFamily="34" charset="-128"/>
            </a:endParaRPr>
          </a:p>
        </p:txBody>
      </p:sp>
      <p:sp>
        <p:nvSpPr>
          <p:cNvPr id="7" name="Oval 6"/>
          <p:cNvSpPr>
            <a:spLocks noChangeArrowheads="1"/>
          </p:cNvSpPr>
          <p:nvPr/>
        </p:nvSpPr>
        <p:spPr bwMode="auto">
          <a:xfrm>
            <a:off x="7086600" y="2286000"/>
            <a:ext cx="1676400" cy="990600"/>
          </a:xfrm>
          <a:prstGeom prst="ellipse">
            <a:avLst/>
          </a:prstGeom>
          <a:noFill/>
          <a:ln w="889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463634"/>
              </a:solidFill>
              <a:latin typeface="Arial" pitchFamily="34" charset="0"/>
              <a:ea typeface="MS PGothic" pitchFamily="34" charset="-128"/>
            </a:endParaRPr>
          </a:p>
        </p:txBody>
      </p:sp>
      <p:pic>
        <p:nvPicPr>
          <p:cNvPr id="1024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200650"/>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28600"/>
            <a:ext cx="30670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76200"/>
            <a:ext cx="5256311" cy="584775"/>
          </a:xfrm>
          <a:prstGeom prst="rect">
            <a:avLst/>
          </a:prstGeom>
          <a:solidFill>
            <a:schemeClr val="accent1">
              <a:tint val="40000"/>
              <a:hueOff val="0"/>
              <a:satOff val="0"/>
              <a:lumOff val="0"/>
            </a:schemeClr>
          </a:solidFill>
        </p:spPr>
        <p:txBody>
          <a:bodyPr wrap="none" rtlCol="0">
            <a:spAutoFit/>
          </a:bodyPr>
          <a:lstStyle/>
          <a:p>
            <a:r>
              <a:rPr lang="en-US" sz="3200" b="1" dirty="0" smtClean="0"/>
              <a:t>Regional Variations in China</a:t>
            </a:r>
            <a:endParaRPr lang="en-US" sz="3200" b="1" dirty="0"/>
          </a:p>
        </p:txBody>
      </p:sp>
    </p:spTree>
    <p:extLst>
      <p:ext uri="{BB962C8B-B14F-4D97-AF65-F5344CB8AC3E}">
        <p14:creationId xmlns:p14="http://schemas.microsoft.com/office/powerpoint/2010/main" val="887284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04"/>
                                        </p:tgtEl>
                                        <p:attrNameLst>
                                          <p:attrName>style.visibility</p:attrName>
                                        </p:attrNameLst>
                                      </p:cBhvr>
                                      <p:to>
                                        <p:strVal val="visible"/>
                                      </p:to>
                                    </p:set>
                                    <p:anim calcmode="lin" valueType="num">
                                      <p:cBhvr additive="base">
                                        <p:cTn id="13" dur="500" fill="hold"/>
                                        <p:tgtEl>
                                          <p:spTgt spid="102404"/>
                                        </p:tgtEl>
                                        <p:attrNameLst>
                                          <p:attrName>ppt_x</p:attrName>
                                        </p:attrNameLst>
                                      </p:cBhvr>
                                      <p:tavLst>
                                        <p:tav tm="0">
                                          <p:val>
                                            <p:strVal val="#ppt_x"/>
                                          </p:val>
                                        </p:tav>
                                        <p:tav tm="100000">
                                          <p:val>
                                            <p:strVal val="#ppt_x"/>
                                          </p:val>
                                        </p:tav>
                                      </p:tavLst>
                                    </p:anim>
                                    <p:anim calcmode="lin" valueType="num">
                                      <p:cBhvr additive="base">
                                        <p:cTn id="14" dur="500" fill="hold"/>
                                        <p:tgtEl>
                                          <p:spTgt spid="10240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2405"/>
                                        </p:tgtEl>
                                        <p:attrNameLst>
                                          <p:attrName>style.visibility</p:attrName>
                                        </p:attrNameLst>
                                      </p:cBhvr>
                                      <p:to>
                                        <p:strVal val="visible"/>
                                      </p:to>
                                    </p:set>
                                    <p:anim calcmode="lin" valueType="num">
                                      <p:cBhvr additive="base">
                                        <p:cTn id="25" dur="500" fill="hold"/>
                                        <p:tgtEl>
                                          <p:spTgt spid="102405"/>
                                        </p:tgtEl>
                                        <p:attrNameLst>
                                          <p:attrName>ppt_x</p:attrName>
                                        </p:attrNameLst>
                                      </p:cBhvr>
                                      <p:tavLst>
                                        <p:tav tm="0">
                                          <p:val>
                                            <p:strVal val="#ppt_x"/>
                                          </p:val>
                                        </p:tav>
                                        <p:tav tm="100000">
                                          <p:val>
                                            <p:strVal val="#ppt_x"/>
                                          </p:val>
                                        </p:tav>
                                      </p:tavLst>
                                    </p:anim>
                                    <p:anim calcmode="lin" valueType="num">
                                      <p:cBhvr additive="base">
                                        <p:cTn id="26" dur="500" fill="hold"/>
                                        <p:tgtEl>
                                          <p:spTgt spid="1024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0" y="1066800"/>
            <a:ext cx="5715000" cy="4114800"/>
          </a:xfrm>
        </p:spPr>
        <p:txBody>
          <a:bodyPr/>
          <a:lstStyle/>
          <a:p>
            <a:r>
              <a:rPr lang="en-US" sz="2800" dirty="0"/>
              <a:t>T</a:t>
            </a:r>
            <a:r>
              <a:rPr lang="en-US" sz="2800" dirty="0" smtClean="0"/>
              <a:t>he available meat is largely pork, and chicken which can be raised on very little space.</a:t>
            </a:r>
          </a:p>
          <a:p>
            <a:pPr lvl="1"/>
            <a:r>
              <a:rPr lang="en-US" sz="2400" dirty="0" smtClean="0"/>
              <a:t>It does not make economic sense to use valuable farmland as grassland for raising beef. </a:t>
            </a:r>
          </a:p>
          <a:p>
            <a:pPr lvl="1"/>
            <a:r>
              <a:rPr lang="en-US" sz="2400" dirty="0" smtClean="0"/>
              <a:t>The lack of pasture land for grazing means that there are less milk and dairy products in the Chinese diet. Therefore, they use the soy bean to provide protein and calcium. </a:t>
            </a:r>
          </a:p>
          <a:p>
            <a:pPr marL="457200" lvl="1" indent="0">
              <a:buNone/>
            </a:pPr>
            <a:r>
              <a:rPr lang="en-US" sz="2400" dirty="0" smtClean="0"/>
              <a:t>(adapting to the physical environment)	</a:t>
            </a:r>
          </a:p>
        </p:txBody>
      </p:sp>
      <p:sp>
        <p:nvSpPr>
          <p:cNvPr id="53251" name="Title 1"/>
          <p:cNvSpPr>
            <a:spLocks noGrp="1"/>
          </p:cNvSpPr>
          <p:nvPr>
            <p:ph type="title"/>
          </p:nvPr>
        </p:nvSpPr>
        <p:spPr>
          <a:xfrm>
            <a:off x="685800" y="304800"/>
            <a:ext cx="7772400" cy="457200"/>
          </a:xfrm>
        </p:spPr>
        <p:txBody>
          <a:bodyPr/>
          <a:lstStyle/>
          <a:p>
            <a:r>
              <a:rPr lang="en-US" dirty="0" smtClean="0"/>
              <a:t>Chinese Food – Dependent on the Physical Environment</a:t>
            </a:r>
          </a:p>
        </p:txBody>
      </p:sp>
      <p:pic>
        <p:nvPicPr>
          <p:cNvPr id="53252" name="Picture 2" descr="F:\Geography 2011\4. southeast asia\1. introduction materials\human settlement\rice pad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00200"/>
            <a:ext cx="32766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908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rmAutofit fontScale="90000"/>
          </a:bodyPr>
          <a:lstStyle/>
          <a:p>
            <a:r>
              <a:rPr lang="en-US" dirty="0" smtClean="0"/>
              <a:t>Religion and City/Town Planning</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8" y="1443037"/>
            <a:ext cx="3810001"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667125"/>
            <a:ext cx="476250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0600" y="6477000"/>
            <a:ext cx="2167003" cy="400110"/>
          </a:xfrm>
          <a:prstGeom prst="rect">
            <a:avLst/>
          </a:prstGeom>
          <a:noFill/>
        </p:spPr>
        <p:txBody>
          <a:bodyPr wrap="none" rtlCol="0">
            <a:spAutoFit/>
          </a:bodyPr>
          <a:lstStyle/>
          <a:p>
            <a:r>
              <a:rPr lang="en-US" sz="2000" b="1" dirty="0" smtClean="0">
                <a:solidFill>
                  <a:prstClr val="black"/>
                </a:solidFill>
              </a:rPr>
              <a:t>New  Haven Green</a:t>
            </a:r>
            <a:endParaRPr lang="en-US" sz="2000" b="1" dirty="0">
              <a:solidFill>
                <a:prstClr val="black"/>
              </a:solidFill>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5955" y="1190625"/>
            <a:ext cx="3771900"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533401" y="685800"/>
            <a:ext cx="7374580" cy="838200"/>
          </a:xfrm>
        </p:spPr>
        <p:txBody>
          <a:bodyPr>
            <a:normAutofit fontScale="62500" lnSpcReduction="20000"/>
          </a:bodyPr>
          <a:lstStyle/>
          <a:p>
            <a:r>
              <a:rPr lang="en-US" b="1" dirty="0" smtClean="0"/>
              <a:t>New England commons/ greens originally were designed around religious buildings </a:t>
            </a:r>
          </a:p>
          <a:p>
            <a:r>
              <a:rPr lang="en-US" b="1" dirty="0" smtClean="0"/>
              <a:t>These areas have become public parks/ spaces </a:t>
            </a:r>
            <a:endParaRPr lang="en-US" b="1" dirty="0"/>
          </a:p>
        </p:txBody>
      </p:sp>
    </p:spTree>
    <p:extLst>
      <p:ext uri="{BB962C8B-B14F-4D97-AF65-F5344CB8AC3E}">
        <p14:creationId xmlns:p14="http://schemas.microsoft.com/office/powerpoint/2010/main" val="338197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p of amish communities in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9525000"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856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33800" cy="1143000"/>
          </a:xfrm>
        </p:spPr>
        <p:txBody>
          <a:bodyPr/>
          <a:lstStyle/>
          <a:p>
            <a:r>
              <a:rPr lang="en-US" dirty="0" smtClean="0"/>
              <a:t>Pop Culture</a:t>
            </a:r>
            <a:endParaRPr lang="en-US" dirty="0"/>
          </a:p>
        </p:txBody>
      </p:sp>
      <p:sp>
        <p:nvSpPr>
          <p:cNvPr id="3" name="Content Placeholder 2"/>
          <p:cNvSpPr>
            <a:spLocks noGrp="1"/>
          </p:cNvSpPr>
          <p:nvPr>
            <p:ph sz="half" idx="1"/>
          </p:nvPr>
        </p:nvSpPr>
        <p:spPr>
          <a:xfrm>
            <a:off x="0" y="1600200"/>
            <a:ext cx="4648200" cy="4525963"/>
          </a:xfrm>
        </p:spPr>
        <p:txBody>
          <a:bodyPr>
            <a:normAutofit fontScale="92500" lnSpcReduction="20000"/>
          </a:bodyPr>
          <a:lstStyle/>
          <a:p>
            <a:r>
              <a:rPr lang="en-US" dirty="0" smtClean="0"/>
              <a:t>Large, heterogeneous societies that share certain habits</a:t>
            </a:r>
          </a:p>
          <a:p>
            <a:r>
              <a:rPr lang="en-US" dirty="0" smtClean="0"/>
              <a:t>Often the product of economically more developed countries</a:t>
            </a:r>
          </a:p>
          <a:p>
            <a:r>
              <a:rPr lang="en-US" dirty="0" smtClean="0"/>
              <a:t>Largely urban based</a:t>
            </a:r>
          </a:p>
          <a:p>
            <a:r>
              <a:rPr lang="en-US" dirty="0" smtClean="0"/>
              <a:t>Often allowed b/c of industrialization </a:t>
            </a:r>
          </a:p>
          <a:p>
            <a:r>
              <a:rPr lang="en-US" dirty="0" smtClean="0"/>
              <a:t>Based on rapid &amp; simultaneous global connections</a:t>
            </a:r>
            <a:endParaRPr lang="en-US" dirty="0"/>
          </a:p>
        </p:txBody>
      </p:sp>
      <p:pic>
        <p:nvPicPr>
          <p:cNvPr id="8194" name="Picture 2" descr="http://s12.postimg.org/5ip23jhsd/pop_culture_608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0698"/>
            <a:ext cx="28956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psupopculture.files.wordpress.com/2010/09/adbusters_corporate_fl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2421948"/>
            <a:ext cx="3771900" cy="291465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geographysource.wikispaces.com/file/view/amish-mcdonalds.jpg/396498244/amish-mcdonal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362" y="4713143"/>
            <a:ext cx="3419475"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808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584775"/>
          </a:xfrm>
        </p:spPr>
        <p:txBody>
          <a:bodyPr/>
          <a:lstStyle/>
          <a:p>
            <a:pPr eaLnBrk="1" hangingPunct="1"/>
            <a:r>
              <a:rPr lang="en-US" b="1" dirty="0" smtClean="0"/>
              <a:t>Why is P</a:t>
            </a:r>
            <a:r>
              <a:rPr lang="en-US" dirty="0" smtClean="0"/>
              <a:t>opular Culture</a:t>
            </a:r>
            <a:r>
              <a:rPr lang="en-US" b="1" dirty="0" smtClean="0"/>
              <a:t> Widely Dispersed?</a:t>
            </a:r>
          </a:p>
        </p:txBody>
      </p:sp>
      <p:sp>
        <p:nvSpPr>
          <p:cNvPr id="13315" name="Rectangle 3"/>
          <p:cNvSpPr>
            <a:spLocks noGrp="1" noChangeArrowheads="1"/>
          </p:cNvSpPr>
          <p:nvPr>
            <p:ph type="body" idx="1"/>
          </p:nvPr>
        </p:nvSpPr>
        <p:spPr>
          <a:xfrm>
            <a:off x="4876800" y="914400"/>
            <a:ext cx="4267200" cy="3505200"/>
          </a:xfrm>
        </p:spPr>
        <p:txBody>
          <a:bodyPr/>
          <a:lstStyle/>
          <a:p>
            <a:pPr eaLnBrk="1" hangingPunct="1">
              <a:lnSpc>
                <a:spcPct val="80000"/>
              </a:lnSpc>
            </a:pPr>
            <a:r>
              <a:rPr lang="en-US" sz="1800" dirty="0"/>
              <a:t>Diffusion of Clothing</a:t>
            </a:r>
          </a:p>
          <a:p>
            <a:pPr lvl="1" eaLnBrk="1" hangingPunct="1">
              <a:lnSpc>
                <a:spcPct val="80000"/>
              </a:lnSpc>
            </a:pPr>
            <a:r>
              <a:rPr lang="en-US" sz="1800" dirty="0"/>
              <a:t>Dress = Status/Income</a:t>
            </a:r>
          </a:p>
          <a:p>
            <a:pPr lvl="1" eaLnBrk="1" hangingPunct="1">
              <a:lnSpc>
                <a:spcPct val="80000"/>
              </a:lnSpc>
            </a:pPr>
            <a:r>
              <a:rPr lang="en-US" sz="1800" dirty="0"/>
              <a:t>(Folk Culture: Dress = Cultural Group)</a:t>
            </a:r>
          </a:p>
          <a:p>
            <a:pPr lvl="1" eaLnBrk="1" hangingPunct="1">
              <a:lnSpc>
                <a:spcPct val="80000"/>
              </a:lnSpc>
            </a:pPr>
            <a:r>
              <a:rPr lang="en-US" sz="1800" dirty="0"/>
              <a:t>Clothing choices NOT environmentally driven</a:t>
            </a:r>
          </a:p>
          <a:p>
            <a:pPr eaLnBrk="1" hangingPunct="1">
              <a:lnSpc>
                <a:spcPct val="80000"/>
              </a:lnSpc>
            </a:pPr>
            <a:endParaRPr lang="en-US" sz="1800" dirty="0" smtClean="0"/>
          </a:p>
          <a:p>
            <a:pPr eaLnBrk="1" hangingPunct="1">
              <a:lnSpc>
                <a:spcPct val="80000"/>
              </a:lnSpc>
            </a:pPr>
            <a:r>
              <a:rPr lang="en-US" sz="1800" dirty="0" smtClean="0"/>
              <a:t>Diffusion of Housing</a:t>
            </a:r>
          </a:p>
          <a:p>
            <a:pPr lvl="1" eaLnBrk="1" hangingPunct="1">
              <a:lnSpc>
                <a:spcPct val="80000"/>
              </a:lnSpc>
            </a:pPr>
            <a:r>
              <a:rPr lang="en-US" sz="1800" dirty="0" smtClean="0"/>
              <a:t>Housing b/co standard across cultures in MDCs</a:t>
            </a:r>
          </a:p>
          <a:p>
            <a:pPr lvl="2" eaLnBrk="1" hangingPunct="1">
              <a:lnSpc>
                <a:spcPct val="80000"/>
              </a:lnSpc>
            </a:pPr>
            <a:r>
              <a:rPr lang="en-US" sz="1800" dirty="0" smtClean="0"/>
              <a:t>Cheaper to build</a:t>
            </a:r>
          </a:p>
          <a:p>
            <a:pPr lvl="2" eaLnBrk="1" hangingPunct="1">
              <a:lnSpc>
                <a:spcPct val="80000"/>
              </a:lnSpc>
            </a:pPr>
            <a:r>
              <a:rPr lang="en-US" sz="1800" dirty="0" smtClean="0"/>
              <a:t>Built by professionals </a:t>
            </a:r>
          </a:p>
          <a:p>
            <a:pPr lvl="1" eaLnBrk="1" hangingPunct="1">
              <a:lnSpc>
                <a:spcPct val="80000"/>
              </a:lnSpc>
            </a:pPr>
            <a:r>
              <a:rPr lang="en-US" sz="1800" dirty="0" smtClean="0"/>
              <a:t>Housing varies across </a:t>
            </a:r>
            <a:r>
              <a:rPr lang="en-US" sz="1800" b="1" dirty="0" smtClean="0"/>
              <a:t>time</a:t>
            </a:r>
            <a:r>
              <a:rPr lang="en-US" sz="1800" dirty="0" smtClean="0"/>
              <a:t> NOT </a:t>
            </a:r>
            <a:r>
              <a:rPr lang="en-US" sz="1800" b="1" dirty="0" smtClean="0"/>
              <a:t>space</a:t>
            </a:r>
          </a:p>
          <a:p>
            <a:pPr marL="0" indent="0" eaLnBrk="1" hangingPunct="1">
              <a:lnSpc>
                <a:spcPct val="80000"/>
              </a:lnSpc>
              <a:buNone/>
            </a:pPr>
            <a:endParaRPr lang="en-US" sz="1800" dirty="0" smtClean="0"/>
          </a:p>
          <a:p>
            <a:pPr eaLnBrk="1" hangingPunct="1">
              <a:lnSpc>
                <a:spcPct val="80000"/>
              </a:lnSpc>
            </a:pPr>
            <a:r>
              <a:rPr lang="en-US" sz="1800" dirty="0" smtClean="0"/>
              <a:t>Diffusion of Food</a:t>
            </a:r>
          </a:p>
          <a:p>
            <a:pPr lvl="1" eaLnBrk="1" hangingPunct="1">
              <a:lnSpc>
                <a:spcPct val="80000"/>
              </a:lnSpc>
            </a:pPr>
            <a:r>
              <a:rPr lang="en-US" sz="1800" dirty="0" smtClean="0"/>
              <a:t>MDCs consume LOTS of snack foods &amp; alcohol (higher standards of living)</a:t>
            </a:r>
          </a:p>
          <a:p>
            <a:pPr lvl="1" eaLnBrk="1" hangingPunct="1">
              <a:lnSpc>
                <a:spcPct val="80000"/>
              </a:lnSpc>
            </a:pPr>
            <a:r>
              <a:rPr lang="en-US" sz="1800" dirty="0" smtClean="0"/>
              <a:t>Huge $$$ on advertising to encourage consumption</a:t>
            </a:r>
          </a:p>
        </p:txBody>
      </p:sp>
      <p:pic>
        <p:nvPicPr>
          <p:cNvPr id="7" name="Aust295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304800" y="5791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304800" y="990600"/>
            <a:ext cx="403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kern="0" dirty="0" smtClean="0"/>
              <a:t>Communication Technology</a:t>
            </a:r>
          </a:p>
          <a:p>
            <a:r>
              <a:rPr lang="en-US" kern="0" dirty="0" smtClean="0"/>
              <a:t>Travel Technology </a:t>
            </a:r>
          </a:p>
          <a:p>
            <a:r>
              <a:rPr lang="en-US" kern="0" dirty="0" smtClean="0"/>
              <a:t>Globalization </a:t>
            </a:r>
          </a:p>
          <a:p>
            <a:pPr lvl="1"/>
            <a:r>
              <a:rPr lang="en-US" kern="0" dirty="0" smtClean="0"/>
              <a:t>The process of increased interconnectedness among countries most notably in their economics, politics and culture</a:t>
            </a:r>
          </a:p>
          <a:p>
            <a:pPr lvl="1"/>
            <a:endParaRPr lang="en-US" kern="0" dirty="0" smtClean="0"/>
          </a:p>
          <a:p>
            <a:pPr lvl="1"/>
            <a:r>
              <a:rPr lang="en-US" kern="0" dirty="0" smtClean="0"/>
              <a:t>Backlash = fundamentalism </a:t>
            </a:r>
            <a:endParaRPr lang="en-US" kern="0" dirty="0"/>
          </a:p>
        </p:txBody>
      </p:sp>
    </p:spTree>
    <p:extLst>
      <p:ext uri="{BB962C8B-B14F-4D97-AF65-F5344CB8AC3E}">
        <p14:creationId xmlns:p14="http://schemas.microsoft.com/office/powerpoint/2010/main" val="83887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to="" calcmode="lin" valueType="num">
                                      <p:cBhvr>
                                        <p:cTn id="7" dur="1" fill="hold"/>
                                        <p:tgtEl>
                                          <p:spTgt spid="13315">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 to="" calcmode="lin" valueType="num">
                                      <p:cBhvr>
                                        <p:cTn id="10" dur="1" fill="hold"/>
                                        <p:tgtEl>
                                          <p:spTgt spid="13315">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to="" calcmode="lin" valueType="num">
                                      <p:cBhvr>
                                        <p:cTn id="13" dur="1" fill="hold"/>
                                        <p:tgtEl>
                                          <p:spTgt spid="13315">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3315">
                                            <p:txEl>
                                              <p:pRg st="3" end="3"/>
                                            </p:txEl>
                                          </p:spTgt>
                                        </p:tgtEl>
                                        <p:attrNameLst>
                                          <p:attrName>style.visibility</p:attrName>
                                        </p:attrNameLst>
                                      </p:cBhvr>
                                      <p:to>
                                        <p:strVal val="visible"/>
                                      </p:to>
                                    </p:set>
                                    <p:anim to="" calcmode="lin" valueType="num">
                                      <p:cBhvr>
                                        <p:cTn id="16" dur="1" fill="hold"/>
                                        <p:tgtEl>
                                          <p:spTgt spid="13315">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anim to="" calcmode="lin" valueType="num">
                                      <p:cBhvr>
                                        <p:cTn id="19" dur="1" fill="hold"/>
                                        <p:tgtEl>
                                          <p:spTgt spid="13315">
                                            <p:txEl>
                                              <p:pRg st="5" end="5"/>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13315">
                                            <p:txEl>
                                              <p:pRg st="6" end="6"/>
                                            </p:txEl>
                                          </p:spTgt>
                                        </p:tgtEl>
                                        <p:attrNameLst>
                                          <p:attrName>style.visibility</p:attrName>
                                        </p:attrNameLst>
                                      </p:cBhvr>
                                      <p:to>
                                        <p:strVal val="visible"/>
                                      </p:to>
                                    </p:set>
                                    <p:anim to="" calcmode="lin" valueType="num">
                                      <p:cBhvr>
                                        <p:cTn id="22" dur="1" fill="hold"/>
                                        <p:tgtEl>
                                          <p:spTgt spid="13315">
                                            <p:txEl>
                                              <p:pRg st="6" end="6"/>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13315">
                                            <p:txEl>
                                              <p:pRg st="7" end="7"/>
                                            </p:txEl>
                                          </p:spTgt>
                                        </p:tgtEl>
                                        <p:attrNameLst>
                                          <p:attrName>style.visibility</p:attrName>
                                        </p:attrNameLst>
                                      </p:cBhvr>
                                      <p:to>
                                        <p:strVal val="visible"/>
                                      </p:to>
                                    </p:set>
                                    <p:anim to="" calcmode="lin" valueType="num">
                                      <p:cBhvr>
                                        <p:cTn id="25" dur="1" fill="hold"/>
                                        <p:tgtEl>
                                          <p:spTgt spid="13315">
                                            <p:txEl>
                                              <p:pRg st="7" end="7"/>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13315">
                                            <p:txEl>
                                              <p:pRg st="8" end="8"/>
                                            </p:txEl>
                                          </p:spTgt>
                                        </p:tgtEl>
                                        <p:attrNameLst>
                                          <p:attrName>style.visibility</p:attrName>
                                        </p:attrNameLst>
                                      </p:cBhvr>
                                      <p:to>
                                        <p:strVal val="visible"/>
                                      </p:to>
                                    </p:set>
                                    <p:anim to="" calcmode="lin" valueType="num">
                                      <p:cBhvr>
                                        <p:cTn id="28" dur="1" fill="hold"/>
                                        <p:tgtEl>
                                          <p:spTgt spid="13315">
                                            <p:txEl>
                                              <p:pRg st="8" end="8"/>
                                            </p:txEl>
                                          </p:spTgt>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13315">
                                            <p:txEl>
                                              <p:pRg st="9" end="9"/>
                                            </p:txEl>
                                          </p:spTgt>
                                        </p:tgtEl>
                                        <p:attrNameLst>
                                          <p:attrName>style.visibility</p:attrName>
                                        </p:attrNameLst>
                                      </p:cBhvr>
                                      <p:to>
                                        <p:strVal val="visible"/>
                                      </p:to>
                                    </p:set>
                                    <p:anim to="" calcmode="lin" valueType="num">
                                      <p:cBhvr>
                                        <p:cTn id="31" dur="1" fill="hold"/>
                                        <p:tgtEl>
                                          <p:spTgt spid="13315">
                                            <p:txEl>
                                              <p:pRg st="9" end="9"/>
                                            </p:txEl>
                                          </p:spTgt>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13315">
                                            <p:txEl>
                                              <p:pRg st="11" end="11"/>
                                            </p:txEl>
                                          </p:spTgt>
                                        </p:tgtEl>
                                        <p:attrNameLst>
                                          <p:attrName>style.visibility</p:attrName>
                                        </p:attrNameLst>
                                      </p:cBhvr>
                                      <p:to>
                                        <p:strVal val="visible"/>
                                      </p:to>
                                    </p:set>
                                    <p:anim to="" calcmode="lin" valueType="num">
                                      <p:cBhvr>
                                        <p:cTn id="36" dur="1" fill="hold"/>
                                        <p:tgtEl>
                                          <p:spTgt spid="13315">
                                            <p:txEl>
                                              <p:pRg st="11" end="11"/>
                                            </p:txEl>
                                          </p:spTgt>
                                        </p:tgtEl>
                                        <p:attrNameLst>
                                          <p:attrName/>
                                        </p:attrNameLst>
                                      </p:cBhvr>
                                    </p:anim>
                                  </p:childTnLst>
                                  <p:subTnLst>
                                    <p:audio>
                                      <p:cMediaNode>
                                        <p:cTn display="0" masterRel="sameClick">
                                          <p:stCondLst>
                                            <p:cond evt="begin" delay="0">
                                              <p:tn val="34"/>
                                            </p:cond>
                                          </p:stCondLst>
                                          <p:endCondLst>
                                            <p:cond evt="onStopAudio" delay="0">
                                              <p:tgtEl>
                                                <p:sldTgt/>
                                              </p:tgtEl>
                                            </p:cond>
                                          </p:endCondLst>
                                        </p:cTn>
                                        <p:tgtEl>
                                          <p:sndTgt r:embed="rId4" name="Austin powers get in my belly.wav"/>
                                        </p:tgtEl>
                                      </p:cMediaNode>
                                    </p:audio>
                                  </p:subTnLst>
                                </p:cTn>
                              </p:par>
                              <p:par>
                                <p:cTn id="37" presetID="24" presetClass="entr" presetSubtype="0" fill="hold" grpId="0" nodeType="withEffect">
                                  <p:stCondLst>
                                    <p:cond delay="0"/>
                                  </p:stCondLst>
                                  <p:childTnLst>
                                    <p:set>
                                      <p:cBhvr>
                                        <p:cTn id="38" dur="1" fill="hold">
                                          <p:stCondLst>
                                            <p:cond delay="0"/>
                                          </p:stCondLst>
                                        </p:cTn>
                                        <p:tgtEl>
                                          <p:spTgt spid="13315">
                                            <p:txEl>
                                              <p:pRg st="12" end="12"/>
                                            </p:txEl>
                                          </p:spTgt>
                                        </p:tgtEl>
                                        <p:attrNameLst>
                                          <p:attrName>style.visibility</p:attrName>
                                        </p:attrNameLst>
                                      </p:cBhvr>
                                      <p:to>
                                        <p:strVal val="visible"/>
                                      </p:to>
                                    </p:set>
                                    <p:anim to="" calcmode="lin" valueType="num">
                                      <p:cBhvr>
                                        <p:cTn id="39" dur="1" fill="hold"/>
                                        <p:tgtEl>
                                          <p:spTgt spid="13315">
                                            <p:txEl>
                                              <p:pRg st="12" end="12"/>
                                            </p:txEl>
                                          </p:spTgt>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13315">
                                            <p:txEl>
                                              <p:pRg st="13" end="13"/>
                                            </p:txEl>
                                          </p:spTgt>
                                        </p:tgtEl>
                                        <p:attrNameLst>
                                          <p:attrName>style.visibility</p:attrName>
                                        </p:attrNameLst>
                                      </p:cBhvr>
                                      <p:to>
                                        <p:strVal val="visible"/>
                                      </p:to>
                                    </p:set>
                                    <p:anim to="" calcmode="lin" valueType="num">
                                      <p:cBhvr>
                                        <p:cTn id="42" dur="1" fill="hold"/>
                                        <p:tgtEl>
                                          <p:spTgt spid="13315">
                                            <p:txEl>
                                              <p:pRg st="13" end="13"/>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mediacall" presetSubtype="0" fill="hold" nodeType="clickEffect">
                                  <p:stCondLst>
                                    <p:cond delay="0"/>
                                  </p:stCondLst>
                                  <p:childTnLst>
                                    <p:cmd type="call" cmd="playFrom(0.0)">
                                      <p:cBhvr>
                                        <p:cTn id="46" dur="1372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133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304800" y="152400"/>
            <a:ext cx="8458200" cy="533400"/>
          </a:xfrm>
        </p:spPr>
        <p:txBody>
          <a:bodyPr/>
          <a:lstStyle/>
          <a:p>
            <a:pPr eaLnBrk="1" hangingPunct="1"/>
            <a:r>
              <a:rPr lang="en-US" dirty="0" smtClean="0"/>
              <a:t>U.S. House Types (1945–1990)</a:t>
            </a:r>
            <a:endParaRPr lang="en-US" sz="2800" dirty="0" smtClean="0"/>
          </a:p>
        </p:txBody>
      </p:sp>
      <p:pic>
        <p:nvPicPr>
          <p:cNvPr id="22531" name="Picture 3" descr="TCL_10e_Figure_04_16-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447799"/>
            <a:ext cx="8915400" cy="419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0" y="990600"/>
            <a:ext cx="5857244" cy="369332"/>
          </a:xfrm>
          <a:prstGeom prst="rect">
            <a:avLst/>
          </a:prstGeom>
          <a:noFill/>
        </p:spPr>
        <p:txBody>
          <a:bodyPr wrap="none" rtlCol="0">
            <a:spAutoFit/>
          </a:bodyPr>
          <a:lstStyle/>
          <a:p>
            <a:r>
              <a:rPr lang="en-US" dirty="0" smtClean="0"/>
              <a:t>Popular culture housing varies across TIME not SPACE</a:t>
            </a:r>
            <a:endParaRPr lang="en-US" dirty="0"/>
          </a:p>
        </p:txBody>
      </p:sp>
      <p:sp>
        <p:nvSpPr>
          <p:cNvPr id="3" name="Rectangle 2"/>
          <p:cNvSpPr/>
          <p:nvPr/>
        </p:nvSpPr>
        <p:spPr>
          <a:xfrm>
            <a:off x="762000" y="5505271"/>
            <a:ext cx="7620000" cy="1200329"/>
          </a:xfrm>
          <a:prstGeom prst="rect">
            <a:avLst/>
          </a:prstGeom>
        </p:spPr>
        <p:txBody>
          <a:bodyPr wrap="square">
            <a:spAutoFit/>
          </a:bodyPr>
          <a:lstStyle/>
          <a:p>
            <a:r>
              <a:rPr lang="en-US" b="1" dirty="0"/>
              <a:t>Modernized traditional dwelling</a:t>
            </a:r>
          </a:p>
          <a:p>
            <a:r>
              <a:rPr lang="en-US" dirty="0"/>
              <a:t>       new materials and </a:t>
            </a:r>
            <a:r>
              <a:rPr lang="en-US" dirty="0" smtClean="0"/>
              <a:t>layout (ex</a:t>
            </a:r>
            <a:r>
              <a:rPr lang="en-US" dirty="0"/>
              <a:t>: multi-bedroom, 2 car </a:t>
            </a:r>
            <a:r>
              <a:rPr lang="en-US" dirty="0" smtClean="0"/>
              <a:t>garage)</a:t>
            </a:r>
            <a:endParaRPr lang="en-US" dirty="0"/>
          </a:p>
          <a:p>
            <a:r>
              <a:rPr lang="en-US" b="1" dirty="0"/>
              <a:t>Modern dwelling </a:t>
            </a:r>
          </a:p>
          <a:p>
            <a:r>
              <a:rPr lang="en-US" dirty="0"/>
              <a:t>      advanced technology </a:t>
            </a:r>
            <a:r>
              <a:rPr lang="en-US" dirty="0" smtClean="0"/>
              <a:t>reflected (ex</a:t>
            </a:r>
            <a:r>
              <a:rPr lang="en-US" dirty="0"/>
              <a:t>: most common in </a:t>
            </a:r>
            <a:r>
              <a:rPr lang="en-US" dirty="0" smtClean="0"/>
              <a:t>US) </a:t>
            </a:r>
            <a:endParaRPr lang="en-US" dirty="0"/>
          </a:p>
        </p:txBody>
      </p:sp>
    </p:spTree>
    <p:extLst>
      <p:ext uri="{BB962C8B-B14F-4D97-AF65-F5344CB8AC3E}">
        <p14:creationId xmlns:p14="http://schemas.microsoft.com/office/powerpoint/2010/main" val="3259791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30163"/>
            <a:ext cx="9144000" cy="579437"/>
          </a:xfrm>
        </p:spPr>
        <p:txBody>
          <a:bodyPr/>
          <a:lstStyle/>
          <a:p>
            <a:pPr eaLnBrk="1" hangingPunct="1">
              <a:defRPr/>
            </a:pPr>
            <a:r>
              <a:rPr lang="en-US" dirty="0" smtClean="0">
                <a:ea typeface="+mj-ea"/>
              </a:rPr>
              <a:t>Unit Objectives</a:t>
            </a:r>
          </a:p>
        </p:txBody>
      </p:sp>
      <p:sp>
        <p:nvSpPr>
          <p:cNvPr id="1030" name="Rectangle 6"/>
          <p:cNvSpPr>
            <a:spLocks noGrp="1" noChangeArrowheads="1"/>
          </p:cNvSpPr>
          <p:nvPr>
            <p:ph type="body" idx="1"/>
          </p:nvPr>
        </p:nvSpPr>
        <p:spPr>
          <a:xfrm>
            <a:off x="457200" y="990600"/>
            <a:ext cx="8229600" cy="5106988"/>
          </a:xfrm>
        </p:spPr>
        <p:txBody>
          <a:bodyPr/>
          <a:lstStyle/>
          <a:p>
            <a:pPr lvl="0">
              <a:lnSpc>
                <a:spcPct val="115000"/>
              </a:lnSpc>
              <a:spcBef>
                <a:spcPts val="0"/>
              </a:spcBef>
              <a:spcAft>
                <a:spcPts val="0"/>
              </a:spcAft>
              <a:buFont typeface="+mj-lt"/>
              <a:buAutoNum type="arabicPeriod"/>
            </a:pPr>
            <a:r>
              <a:rPr lang="en-US" sz="2000" dirty="0" smtClean="0">
                <a:latin typeface="Calibri"/>
                <a:ea typeface="Calibri"/>
                <a:cs typeface="Times New Roman"/>
              </a:rPr>
              <a:t>Identifying and analyzing culture, cultural traits, diffusion, acculturation, assimilation, and cultural regions.  </a:t>
            </a:r>
          </a:p>
          <a:p>
            <a:pPr lvl="0">
              <a:lnSpc>
                <a:spcPct val="115000"/>
              </a:lnSpc>
              <a:spcBef>
                <a:spcPts val="0"/>
              </a:spcBef>
              <a:spcAft>
                <a:spcPts val="0"/>
              </a:spcAft>
              <a:buFont typeface="+mj-lt"/>
              <a:buAutoNum type="arabicPeriod"/>
            </a:pPr>
            <a:r>
              <a:rPr lang="en-US" sz="2000" dirty="0" smtClean="0">
                <a:latin typeface="Calibri"/>
                <a:ea typeface="Calibri"/>
                <a:cs typeface="Times New Roman"/>
              </a:rPr>
              <a:t>Identifying and  explaining various cultural landscapes and understanding a sense of place</a:t>
            </a:r>
          </a:p>
          <a:p>
            <a:pPr lvl="0">
              <a:lnSpc>
                <a:spcPct val="115000"/>
              </a:lnSpc>
              <a:spcBef>
                <a:spcPts val="0"/>
              </a:spcBef>
              <a:spcAft>
                <a:spcPts val="0"/>
              </a:spcAft>
              <a:buFont typeface="+mj-lt"/>
              <a:buAutoNum type="arabicPeriod"/>
            </a:pPr>
            <a:r>
              <a:rPr lang="en-US" sz="2000" dirty="0" smtClean="0">
                <a:latin typeface="Calibri"/>
                <a:ea typeface="Calibri"/>
                <a:cs typeface="Times New Roman"/>
              </a:rPr>
              <a:t>Understanding how cultural patterns are represented at various scales from local to global.</a:t>
            </a:r>
          </a:p>
          <a:p>
            <a:pPr lvl="0">
              <a:lnSpc>
                <a:spcPct val="115000"/>
              </a:lnSpc>
              <a:spcBef>
                <a:spcPts val="0"/>
              </a:spcBef>
              <a:spcAft>
                <a:spcPts val="0"/>
              </a:spcAft>
              <a:buFont typeface="+mj-lt"/>
              <a:buAutoNum type="arabicPeriod"/>
            </a:pPr>
            <a:r>
              <a:rPr lang="en-US" sz="2000" dirty="0" smtClean="0">
                <a:latin typeface="Calibri"/>
                <a:ea typeface="Calibri"/>
                <a:cs typeface="Times New Roman"/>
              </a:rPr>
              <a:t>Understanding the origin and distribution of languages </a:t>
            </a:r>
          </a:p>
          <a:p>
            <a:pPr lvl="0">
              <a:lnSpc>
                <a:spcPct val="115000"/>
              </a:lnSpc>
              <a:spcBef>
                <a:spcPts val="0"/>
              </a:spcBef>
              <a:spcAft>
                <a:spcPts val="0"/>
              </a:spcAft>
              <a:buFont typeface="+mj-lt"/>
              <a:buAutoNum type="arabicPeriod"/>
            </a:pPr>
            <a:r>
              <a:rPr lang="en-US" sz="2000" dirty="0" smtClean="0">
                <a:latin typeface="Calibri"/>
                <a:ea typeface="Calibri"/>
                <a:cs typeface="Times New Roman"/>
              </a:rPr>
              <a:t>Identifying Universalizing and Ethnic Religions and recognizing how religions organize space </a:t>
            </a:r>
          </a:p>
          <a:p>
            <a:pPr lvl="0">
              <a:lnSpc>
                <a:spcPct val="115000"/>
              </a:lnSpc>
              <a:spcBef>
                <a:spcPts val="0"/>
              </a:spcBef>
              <a:spcAft>
                <a:spcPts val="0"/>
              </a:spcAft>
              <a:buFont typeface="+mj-lt"/>
              <a:buAutoNum type="arabicPeriod"/>
            </a:pPr>
            <a:r>
              <a:rPr lang="en-US" sz="2000" dirty="0" smtClean="0">
                <a:latin typeface="Calibri"/>
                <a:ea typeface="Calibri"/>
                <a:cs typeface="Times New Roman"/>
              </a:rPr>
              <a:t>Understanding the distribution of ethnicities, why some have become nationalities and some current and historical ethnic conflicts. </a:t>
            </a:r>
          </a:p>
          <a:p>
            <a:pPr lvl="0">
              <a:lnSpc>
                <a:spcPct val="115000"/>
              </a:lnSpc>
              <a:spcBef>
                <a:spcPts val="0"/>
              </a:spcBef>
              <a:spcAft>
                <a:spcPts val="1000"/>
              </a:spcAft>
              <a:buFont typeface="+mj-lt"/>
              <a:buAutoNum type="arabicPeriod"/>
            </a:pPr>
            <a:r>
              <a:rPr lang="en-US" sz="2000" dirty="0" smtClean="0">
                <a:latin typeface="Calibri"/>
                <a:ea typeface="Calibri"/>
                <a:cs typeface="Times New Roman"/>
              </a:rPr>
              <a:t>Describing and explaining differences and similarities between world languages, world religions, ethnic groups (ethnicity), and popular/ folk culture. </a:t>
            </a:r>
          </a:p>
          <a:p>
            <a:pPr eaLnBrk="1" hangingPunct="1">
              <a:defRPr/>
            </a:pPr>
            <a:endParaRPr lang="en-US" dirty="0" smtClean="0">
              <a:ea typeface="+mn-ea"/>
              <a:cs typeface="+mn-cs"/>
            </a:endParaRPr>
          </a:p>
        </p:txBody>
      </p:sp>
      <p:sp>
        <p:nvSpPr>
          <p:cNvPr id="2" name="TextBox 1"/>
          <p:cNvSpPr txBox="1"/>
          <p:nvPr/>
        </p:nvSpPr>
        <p:spPr>
          <a:xfrm>
            <a:off x="457200" y="914400"/>
            <a:ext cx="4038600" cy="1477328"/>
          </a:xfrm>
          <a:prstGeom prst="rect">
            <a:avLst/>
          </a:prstGeom>
          <a:solidFill>
            <a:schemeClr val="accent2">
              <a:lumMod val="40000"/>
              <a:lumOff val="60000"/>
            </a:schemeClr>
          </a:solidFill>
        </p:spPr>
        <p:txBody>
          <a:bodyPr wrap="square" rtlCol="0">
            <a:spAutoFit/>
          </a:bodyPr>
          <a:lstStyle/>
          <a:p>
            <a:r>
              <a:rPr lang="en-US" sz="2400" b="1" dirty="0" smtClean="0"/>
              <a:t>Artifact</a:t>
            </a:r>
            <a:r>
              <a:rPr lang="en-US" sz="2400" dirty="0"/>
              <a:t>. </a:t>
            </a:r>
            <a:r>
              <a:rPr lang="en-US" sz="2400" dirty="0" smtClean="0"/>
              <a:t>= Any </a:t>
            </a:r>
            <a:r>
              <a:rPr lang="en-US" sz="2400" dirty="0"/>
              <a:t>item, made by humans, that represents a material aspect of culture</a:t>
            </a:r>
            <a:r>
              <a:rPr lang="en-US" sz="2400" dirty="0" smtClean="0"/>
              <a:t>.</a:t>
            </a:r>
          </a:p>
          <a:p>
            <a:endParaRPr lang="en-US" dirty="0"/>
          </a:p>
        </p:txBody>
      </p:sp>
      <p:sp>
        <p:nvSpPr>
          <p:cNvPr id="3" name="Rectangle 2"/>
          <p:cNvSpPr/>
          <p:nvPr/>
        </p:nvSpPr>
        <p:spPr>
          <a:xfrm>
            <a:off x="1981200" y="3429000"/>
            <a:ext cx="6629400" cy="3046988"/>
          </a:xfrm>
          <a:prstGeom prst="rect">
            <a:avLst/>
          </a:prstGeom>
          <a:solidFill>
            <a:schemeClr val="accent2">
              <a:lumMod val="40000"/>
              <a:lumOff val="60000"/>
            </a:schemeClr>
          </a:solidFill>
        </p:spPr>
        <p:txBody>
          <a:bodyPr wrap="square">
            <a:spAutoFit/>
          </a:bodyPr>
          <a:lstStyle/>
          <a:p>
            <a:r>
              <a:rPr lang="en-US" sz="2400" b="1" dirty="0" smtClean="0"/>
              <a:t>Customs</a:t>
            </a:r>
            <a:r>
              <a:rPr lang="en-US" sz="2400" dirty="0" smtClean="0"/>
              <a:t> =  </a:t>
            </a:r>
            <a:r>
              <a:rPr lang="en-US" sz="2400" dirty="0"/>
              <a:t>t</a:t>
            </a:r>
            <a:r>
              <a:rPr lang="en-US" sz="2400" dirty="0" smtClean="0"/>
              <a:t>he </a:t>
            </a:r>
            <a:r>
              <a:rPr lang="en-US" sz="2400" dirty="0"/>
              <a:t>frequent repetition of an act, to the extent that it becomes characteristic of the group of people performing the act.</a:t>
            </a:r>
          </a:p>
          <a:p>
            <a:r>
              <a:rPr lang="en-US" sz="2400" u="sng" dirty="0"/>
              <a:t>Example</a:t>
            </a:r>
            <a:r>
              <a:rPr lang="en-US" sz="2400" dirty="0"/>
              <a:t>: Americans </a:t>
            </a:r>
            <a:r>
              <a:rPr lang="en-US" sz="2400" dirty="0" smtClean="0"/>
              <a:t>eating turkey on thanksgiving</a:t>
            </a:r>
            <a:endParaRPr lang="en-US" sz="2400" dirty="0"/>
          </a:p>
          <a:p>
            <a:endParaRPr lang="en-US" sz="2400" dirty="0"/>
          </a:p>
          <a:p>
            <a:r>
              <a:rPr lang="en-US" sz="2400" b="1" dirty="0"/>
              <a:t>Tradition</a:t>
            </a:r>
            <a:r>
              <a:rPr lang="en-US" sz="2400" dirty="0"/>
              <a:t> = A cohesive collection of customs within a cultural group</a:t>
            </a:r>
          </a:p>
        </p:txBody>
      </p:sp>
    </p:spTree>
    <p:extLst>
      <p:ext uri="{BB962C8B-B14F-4D97-AF65-F5344CB8AC3E}">
        <p14:creationId xmlns:p14="http://schemas.microsoft.com/office/powerpoint/2010/main" val="117809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609600"/>
          </a:xfrm>
        </p:spPr>
        <p:txBody>
          <a:bodyPr/>
          <a:lstStyle/>
          <a:p>
            <a:r>
              <a:rPr lang="en-US" dirty="0" smtClean="0"/>
              <a:t>Folk Housing Styles</a:t>
            </a:r>
            <a:endParaRPr lang="en-US" dirty="0"/>
          </a:p>
        </p:txBody>
      </p:sp>
      <p:sp>
        <p:nvSpPr>
          <p:cNvPr id="5" name="Content Placeholder 4"/>
          <p:cNvSpPr>
            <a:spLocks noGrp="1"/>
          </p:cNvSpPr>
          <p:nvPr>
            <p:ph idx="1"/>
          </p:nvPr>
        </p:nvSpPr>
        <p:spPr>
          <a:xfrm>
            <a:off x="228600" y="381000"/>
            <a:ext cx="8763000" cy="1295400"/>
          </a:xfrm>
        </p:spPr>
        <p:txBody>
          <a:bodyPr/>
          <a:lstStyle/>
          <a:p>
            <a:r>
              <a:rPr lang="en-US" sz="1800" dirty="0"/>
              <a:t>building styles that are particular to the culture of the people who have long inhabited the area; there are three distinct folk-housing regions in the United States </a:t>
            </a:r>
            <a:endParaRPr lang="en-US" sz="1800" dirty="0" smtClean="0"/>
          </a:p>
          <a:p>
            <a:pPr lvl="1"/>
            <a:r>
              <a:rPr lang="en-US" sz="1400" dirty="0" smtClean="0"/>
              <a:t>Reflect both cultural and environmental influences</a:t>
            </a:r>
          </a:p>
          <a:p>
            <a:pPr lvl="1"/>
            <a:r>
              <a:rPr lang="en-US" sz="1400" dirty="0" smtClean="0"/>
              <a:t>Often based on available resources available</a:t>
            </a:r>
            <a:r>
              <a:rPr lang="en-US" sz="1800" dirty="0" smtClean="0"/>
              <a:t> (wood, brick, stone, grass &amp; brush…)</a:t>
            </a:r>
            <a:endParaRPr lang="en-US" sz="1400" dirty="0" smtClean="0"/>
          </a:p>
        </p:txBody>
      </p:sp>
      <p:graphicFrame>
        <p:nvGraphicFramePr>
          <p:cNvPr id="6" name="Table 5"/>
          <p:cNvGraphicFramePr>
            <a:graphicFrameLocks noGrp="1"/>
          </p:cNvGraphicFramePr>
          <p:nvPr>
            <p:extLst>
              <p:ext uri="{D42A27DB-BD31-4B8C-83A1-F6EECF244321}">
                <p14:modId xmlns:p14="http://schemas.microsoft.com/office/powerpoint/2010/main" val="3514840854"/>
              </p:ext>
            </p:extLst>
          </p:nvPr>
        </p:nvGraphicFramePr>
        <p:xfrm>
          <a:off x="838200" y="2286000"/>
          <a:ext cx="8382000" cy="402336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370840">
                <a:tc>
                  <a:txBody>
                    <a:bodyPr/>
                    <a:lstStyle/>
                    <a:p>
                      <a:r>
                        <a:rPr lang="en-US" dirty="0" smtClean="0">
                          <a:solidFill>
                            <a:schemeClr val="tx1"/>
                          </a:solidFill>
                        </a:rPr>
                        <a:t>Folk Architecture</a:t>
                      </a:r>
                    </a:p>
                    <a:p>
                      <a:r>
                        <a:rPr lang="en-US" dirty="0" smtClean="0">
                          <a:solidFill>
                            <a:schemeClr val="tx1"/>
                          </a:solidFill>
                        </a:rPr>
                        <a:t>- Varies</a:t>
                      </a:r>
                      <a:r>
                        <a:rPr lang="en-US" baseline="0" dirty="0" smtClean="0">
                          <a:solidFill>
                            <a:schemeClr val="tx1"/>
                          </a:solidFill>
                        </a:rPr>
                        <a:t> across SPACE</a:t>
                      </a:r>
                      <a:endParaRPr lang="en-US" dirty="0">
                        <a:solidFill>
                          <a:schemeClr val="tx1"/>
                        </a:solidFill>
                      </a:endParaRPr>
                    </a:p>
                  </a:txBody>
                  <a:tcPr/>
                </a:tc>
                <a:tc>
                  <a:txBody>
                    <a:bodyPr/>
                    <a:lstStyle/>
                    <a:p>
                      <a:r>
                        <a:rPr lang="en-US" dirty="0" smtClean="0">
                          <a:solidFill>
                            <a:schemeClr val="tx1"/>
                          </a:solidFill>
                        </a:rPr>
                        <a:t>Nodes</a:t>
                      </a:r>
                      <a:endParaRPr lang="en-US" dirty="0">
                        <a:solidFill>
                          <a:schemeClr val="tx1"/>
                        </a:solidFill>
                      </a:endParaRPr>
                    </a:p>
                  </a:txBody>
                  <a:tcPr/>
                </a:tc>
                <a:extLst>
                  <a:ext uri="{0D108BD9-81ED-4DB2-BD59-A6C34878D82A}">
                    <a16:rowId xmlns:a16="http://schemas.microsoft.com/office/drawing/2014/main" val="10000"/>
                  </a:ext>
                </a:extLst>
              </a:tr>
              <a:tr h="370840">
                <a:tc>
                  <a:txBody>
                    <a:bodyPr/>
                    <a:lstStyle/>
                    <a:p>
                      <a:endParaRPr lang="en-US" dirty="0" smtClean="0"/>
                    </a:p>
                    <a:p>
                      <a:r>
                        <a:rPr lang="en-US" dirty="0" smtClean="0"/>
                        <a:t>Unchanged – traditional dwelling</a:t>
                      </a:r>
                    </a:p>
                    <a:p>
                      <a:r>
                        <a:rPr lang="en-US" dirty="0" smtClean="0"/>
                        <a:t>     not altered by external influences</a:t>
                      </a:r>
                    </a:p>
                    <a:p>
                      <a:r>
                        <a:rPr lang="en-US" dirty="0" smtClean="0"/>
                        <a:t>     ex: some</a:t>
                      </a:r>
                      <a:r>
                        <a:rPr lang="en-US" baseline="0" dirty="0" smtClean="0"/>
                        <a:t> Arab towns</a:t>
                      </a:r>
                    </a:p>
                    <a:p>
                      <a:endParaRPr lang="en-US" dirty="0" smtClean="0"/>
                    </a:p>
                    <a:p>
                      <a:r>
                        <a:rPr lang="en-US" dirty="0" smtClean="0"/>
                        <a:t>Modified</a:t>
                      </a:r>
                      <a:r>
                        <a:rPr lang="en-US" baseline="0" dirty="0" smtClean="0"/>
                        <a:t> traditional dwelling</a:t>
                      </a:r>
                    </a:p>
                    <a:p>
                      <a:r>
                        <a:rPr lang="en-US" baseline="0" dirty="0" smtClean="0"/>
                        <a:t>      new materials, structure is same</a:t>
                      </a:r>
                    </a:p>
                    <a:p>
                      <a:r>
                        <a:rPr lang="en-US" baseline="0" dirty="0" smtClean="0"/>
                        <a:t>      ex: change thatch roof to iron</a:t>
                      </a:r>
                    </a:p>
                  </a:txBody>
                  <a:tcPr/>
                </a:tc>
                <a:tc>
                  <a:txBody>
                    <a:bodyPr/>
                    <a:lstStyle/>
                    <a:p>
                      <a:r>
                        <a:rPr lang="en-US" b="1" dirty="0" smtClean="0"/>
                        <a:t>New England: </a:t>
                      </a:r>
                    </a:p>
                    <a:p>
                      <a:r>
                        <a:rPr lang="en-US" dirty="0" smtClean="0"/>
                        <a:t>    Salt Box</a:t>
                      </a:r>
                    </a:p>
                    <a:p>
                      <a:r>
                        <a:rPr lang="en-US" dirty="0" smtClean="0"/>
                        <a:t>    Two Chimney</a:t>
                      </a:r>
                    </a:p>
                    <a:p>
                      <a:r>
                        <a:rPr lang="en-US" dirty="0" smtClean="0"/>
                        <a:t>    Cape Cod</a:t>
                      </a:r>
                    </a:p>
                    <a:p>
                      <a:r>
                        <a:rPr lang="en-US" dirty="0" smtClean="0"/>
                        <a:t>    Front Gable and Wing</a:t>
                      </a:r>
                    </a:p>
                    <a:p>
                      <a:endParaRPr lang="en-US" dirty="0" smtClean="0"/>
                    </a:p>
                    <a:p>
                      <a:r>
                        <a:rPr lang="en-US" b="1" dirty="0" smtClean="0"/>
                        <a:t>Middle Atlantic</a:t>
                      </a:r>
                    </a:p>
                    <a:p>
                      <a:r>
                        <a:rPr lang="en-US" dirty="0" smtClean="0"/>
                        <a:t>     ‘I” Houses (originates as a one-room log cabin)</a:t>
                      </a:r>
                    </a:p>
                    <a:p>
                      <a:endParaRPr lang="en-US" dirty="0" smtClean="0"/>
                    </a:p>
                    <a:p>
                      <a:r>
                        <a:rPr lang="en-US" b="1" dirty="0" smtClean="0"/>
                        <a:t>Lower Chesapeake (southern)</a:t>
                      </a:r>
                    </a:p>
                    <a:p>
                      <a:r>
                        <a:rPr lang="en-US" dirty="0" smtClean="0"/>
                        <a:t>     Steep Roof</a:t>
                      </a:r>
                      <a:endParaRPr lang="en-US" dirty="0"/>
                    </a:p>
                  </a:txBody>
                  <a:tcPr/>
                </a:tc>
                <a:extLst>
                  <a:ext uri="{0D108BD9-81ED-4DB2-BD59-A6C34878D82A}">
                    <a16:rowId xmlns:a16="http://schemas.microsoft.com/office/drawing/2014/main" val="10001"/>
                  </a:ext>
                </a:extLst>
              </a:tr>
            </a:tbl>
          </a:graphicData>
        </a:graphic>
      </p:graphicFrame>
      <p:pic>
        <p:nvPicPr>
          <p:cNvPr id="4098" name="Picture 2" descr="http://teacherweb.ftl.pinecrest.edu/snyderd/MWH/AP/definitions/APdefinitions5_files/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5105400" cy="67226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architecturaldesigns.com/image.ashx?id=49123e30-e35a-4e86-9078-2a1073a68eac&amp;mode=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143000"/>
            <a:ext cx="1361386" cy="109591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upload.wikimedia.org/wikipedia/commons/3/30/Moss_Hill_Hou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2238916"/>
            <a:ext cx="1447800" cy="99819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okhistory.org/images/enc/FO002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4240" y="3237106"/>
            <a:ext cx="1471519" cy="100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69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circle(in)">
                                      <p:cBhvr>
                                        <p:cTn id="12" dur="20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8.33333E-7 -3.33333E-6 C -0.01614 -0.00741 -0.04774 0.00232 -0.0651 0.00394 C -0.07066 0.00579 -0.07621 0.0081 -0.08177 0.00996 C -0.08576 0.01134 -0.0941 0.01412 -0.0941 0.01412 C -0.09792 0.02222 -0.09965 0.02014 -0.10451 0.02616 C -0.10503 0.02824 -0.10503 0.03079 -0.10608 0.03218 C -0.10712 0.03357 -0.1092 0.0331 -0.11059 0.03426 C -0.12014 0.04213 -0.10208 0.03681 -0.12274 0.0463 C -0.13924 0.05394 -0.15573 0.06065 -0.17274 0.06459 C -0.19809 0.07616 -0.1993 0.06806 -0.24392 0.06667 C -0.27153 0.06019 -0.30087 0.06227 -0.32882 0.06065 C -0.33542 0.05834 -0.34184 0.05533 -0.34844 0.05255 C -0.35503 0.0463 -0.3618 0.04167 -0.36962 0.03843 C -0.38403 0.03982 -0.38559 0.03658 -0.39392 0.0463 L -0.40295 0.0463 " pathEditMode="relative" ptsTypes="fffffffffffffAA">
                                      <p:cBhvr>
                                        <p:cTn id="16" dur="2000" fill="hold"/>
                                        <p:tgtEl>
                                          <p:spTgt spid="4100"/>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102"/>
                                        </p:tgtEl>
                                        <p:attrNameLst>
                                          <p:attrName>style.visibility</p:attrName>
                                        </p:attrNameLst>
                                      </p:cBhvr>
                                      <p:to>
                                        <p:strVal val="visible"/>
                                      </p:to>
                                    </p:set>
                                    <p:animEffect transition="in" filter="circle(in)">
                                      <p:cBhvr>
                                        <p:cTn id="21" dur="2000"/>
                                        <p:tgtEl>
                                          <p:spTgt spid="4102"/>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5.83333E-6 2.96296E-6 C -0.02969 -0.00394 -0.02379 -0.00394 -0.06667 -0.00209 C -0.08421 0.00138 -0.10209 0.00208 -0.1198 0.00393 C -0.13195 0.00949 -0.14515 0.0081 -0.15765 0.01203 C -0.16546 0.01435 -0.17414 0.02175 -0.18195 0.02222 C -0.1941 0.02291 -0.20608 0.02337 -0.21824 0.02407 C -0.24202 0.02962 -0.26529 0.03958 -0.28942 0.04236 C -0.29966 0.04583 -0.30973 0.04791 -0.3198 0.05254 C -0.32674 0.05578 -0.32622 0.05277 -0.33195 0.05648 C -0.33699 0.05972 -0.33855 0.06412 -0.34393 0.06666 C -0.34445 0.06875 -0.34445 0.07129 -0.34549 0.07268 C -0.34654 0.07407 -0.34862 0.07361 -0.35001 0.07476 C -0.36042 0.0831 -0.34497 0.075 -0.35765 0.08078 C -0.36181 0.09675 -0.35556 0.078 -0.36372 0.08888 C -0.37171 0.09953 -0.35643 0.09166 -0.37119 0.09699 C -0.37327 0.09629 -0.37726 0.0949 -0.37726 0.0949 " pathEditMode="relative" ptsTypes="fffffffffffffffA">
                                      <p:cBhvr>
                                        <p:cTn id="25" dur="2000" fill="hold"/>
                                        <p:tgtEl>
                                          <p:spTgt spid="4102"/>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4104"/>
                                        </p:tgtEl>
                                        <p:attrNameLst>
                                          <p:attrName>style.visibility</p:attrName>
                                        </p:attrNameLst>
                                      </p:cBhvr>
                                      <p:to>
                                        <p:strVal val="visible"/>
                                      </p:to>
                                    </p:set>
                                    <p:animEffect transition="in" filter="circle(in)">
                                      <p:cBhvr>
                                        <p:cTn id="30" dur="2000"/>
                                        <p:tgtEl>
                                          <p:spTgt spid="4104"/>
                                        </p:tgtEl>
                                      </p:cBhvr>
                                    </p:animEffec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1.94444E-6 -4.07407E-6 C -0.00087 0.01852 0.00278 0.03079 -0.00764 0.04051 C -0.00938 0.04746 -0.01302 0.05301 -0.01667 0.05857 C -0.0191 0.06227 -0.02431 0.06875 -0.02431 0.06875 C -0.02813 0.08311 -0.03681 0.09375 -0.04549 0.10301 C -0.05 0.10787 -0.05365 0.11551 -0.05764 0.1213 C -0.06042 0.13195 -0.06649 0.13982 -0.07431 0.14352 C -0.08038 0.15116 -0.08785 0.15718 -0.09549 0.16158 C -0.09844 0.16343 -0.10469 0.16575 -0.10469 0.16575 C -0.11719 0.16412 -0.12136 0.16551 -0.13038 0.15764 C -0.13507 0.14792 -0.13281 0.15394 -0.13646 0.13936 C -0.13698 0.13704 -0.13958 0.13681 -0.14097 0.13542 C -0.14479 0.13149 -0.1474 0.12709 -0.15156 0.12338 C -0.15399 0.11389 -0.15469 0.11737 -0.16077 0.1132 " pathEditMode="relative" ptsTypes="fffffffffffffA">
                                      <p:cBhvr>
                                        <p:cTn id="34" dur="2000" fill="hold"/>
                                        <p:tgtEl>
                                          <p:spTgt spid="410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Housing Conclusions</a:t>
            </a:r>
            <a:endParaRPr lang="en-US" dirty="0"/>
          </a:p>
        </p:txBody>
      </p:sp>
      <p:sp>
        <p:nvSpPr>
          <p:cNvPr id="3" name="Content Placeholder 2"/>
          <p:cNvSpPr>
            <a:spLocks noGrp="1"/>
          </p:cNvSpPr>
          <p:nvPr>
            <p:ph idx="1"/>
          </p:nvPr>
        </p:nvSpPr>
        <p:spPr>
          <a:xfrm>
            <a:off x="228600" y="1295400"/>
            <a:ext cx="4876800" cy="5562600"/>
          </a:xfrm>
        </p:spPr>
        <p:txBody>
          <a:bodyPr/>
          <a:lstStyle/>
          <a:p>
            <a:r>
              <a:rPr lang="en-US" sz="2400" dirty="0" smtClean="0"/>
              <a:t>Older houses in the US display local folk cultural traditions</a:t>
            </a:r>
          </a:p>
          <a:p>
            <a:endParaRPr lang="en-US" sz="2400" dirty="0" smtClean="0"/>
          </a:p>
          <a:p>
            <a:r>
              <a:rPr lang="en-US" sz="2400" dirty="0" smtClean="0"/>
              <a:t>The style of pioneer homes reflected whatever upscale style was prevailing at the place on the East coast from which they migrated</a:t>
            </a:r>
          </a:p>
          <a:p>
            <a:endParaRPr lang="en-US" sz="2400" dirty="0" smtClean="0"/>
          </a:p>
          <a:p>
            <a:r>
              <a:rPr lang="en-US" sz="2400" dirty="0" smtClean="0"/>
              <a:t>Houses built in the US during the past half century display popular culture influences. </a:t>
            </a:r>
            <a:endParaRPr lang="en-US" sz="2400" dirty="0"/>
          </a:p>
        </p:txBody>
      </p:sp>
      <p:pic>
        <p:nvPicPr>
          <p:cNvPr id="6148" name="Picture 4" descr="http://www.newenglandfineliving.com/colonial_house_photo_-_henry-ford-museum-greenfiled-vill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19199"/>
            <a:ext cx="3810000" cy="252619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dreamhomesource.com/house-plans/media/catalog/product/cache/2/image/9df78eab33525d08d6e5fb8d27136e95/G/R/GRL023-FR-PH-CO-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950568"/>
            <a:ext cx="4191000" cy="2805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91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op culture houses ap human ge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63" y="0"/>
            <a:ext cx="9143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116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ouse size gro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14" y="2667000"/>
            <a:ext cx="5433827" cy="39666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685800"/>
            <a:ext cx="2362200" cy="1143000"/>
          </a:xfrm>
        </p:spPr>
        <p:txBody>
          <a:bodyPr/>
          <a:lstStyle/>
          <a:p>
            <a:r>
              <a:rPr lang="en-US" dirty="0" smtClean="0"/>
              <a:t>Pop Culture</a:t>
            </a:r>
            <a:endParaRPr lang="en-US" dirty="0"/>
          </a:p>
        </p:txBody>
      </p:sp>
      <p:pic>
        <p:nvPicPr>
          <p:cNvPr id="2052" name="Picture 4" descr="Image result for house size grow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448" y="274638"/>
            <a:ext cx="3581400" cy="25517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61904" y="2940375"/>
            <a:ext cx="3782096" cy="3693319"/>
          </a:xfrm>
          <a:prstGeom prst="rect">
            <a:avLst/>
          </a:prstGeom>
          <a:noFill/>
        </p:spPr>
        <p:txBody>
          <a:bodyPr wrap="square" rtlCol="0">
            <a:spAutoFit/>
          </a:bodyPr>
          <a:lstStyle/>
          <a:p>
            <a:pPr marL="285750" indent="-285750">
              <a:buFontTx/>
              <a:buChar char="-"/>
            </a:pPr>
            <a:r>
              <a:rPr lang="en-US" dirty="0" smtClean="0"/>
              <a:t>Housing in popular culture is usually designed by professionals, not by the people who lives in the houses</a:t>
            </a:r>
          </a:p>
          <a:p>
            <a:pPr marL="285750" indent="-285750">
              <a:buFontTx/>
              <a:buChar char="-"/>
            </a:pPr>
            <a:r>
              <a:rPr lang="en-US" dirty="0" smtClean="0"/>
              <a:t>Popular housing is not limited to locally available building materials</a:t>
            </a:r>
          </a:p>
          <a:p>
            <a:pPr marL="285750" indent="-285750">
              <a:buFontTx/>
              <a:buChar char="-"/>
            </a:pPr>
            <a:r>
              <a:rPr lang="en-US" dirty="0" smtClean="0"/>
              <a:t>Popular housing styles vary more over time than regionally… for example, houses built in the 1950s tend to look alike, regardless of where they were built</a:t>
            </a:r>
            <a:endParaRPr lang="en-US" dirty="0"/>
          </a:p>
        </p:txBody>
      </p:sp>
    </p:spTree>
    <p:extLst>
      <p:ext uri="{BB962C8B-B14F-4D97-AF65-F5344CB8AC3E}">
        <p14:creationId xmlns:p14="http://schemas.microsoft.com/office/powerpoint/2010/main" val="3709717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0" y="152400"/>
            <a:ext cx="9144000" cy="523220"/>
          </a:xfrm>
        </p:spPr>
        <p:txBody>
          <a:bodyPr/>
          <a:lstStyle/>
          <a:p>
            <a:pPr algn="ctr" eaLnBrk="1" hangingPunct="1"/>
            <a:r>
              <a:rPr lang="en-US" sz="2800" dirty="0" smtClean="0"/>
              <a:t>Where Do Folk Cultures Originate and Diffuse?</a:t>
            </a:r>
          </a:p>
        </p:txBody>
      </p:sp>
      <p:sp>
        <p:nvSpPr>
          <p:cNvPr id="6147" name="Content Placeholder 2"/>
          <p:cNvSpPr>
            <a:spLocks noGrp="1"/>
          </p:cNvSpPr>
          <p:nvPr>
            <p:ph idx="4294967295"/>
          </p:nvPr>
        </p:nvSpPr>
        <p:spPr>
          <a:xfrm>
            <a:off x="228600" y="762000"/>
            <a:ext cx="6019800" cy="4114800"/>
          </a:xfrm>
        </p:spPr>
        <p:txBody>
          <a:bodyPr/>
          <a:lstStyle/>
          <a:p>
            <a:pPr eaLnBrk="1" hangingPunct="1"/>
            <a:r>
              <a:rPr lang="en-US" dirty="0" smtClean="0"/>
              <a:t>Origin of folk music</a:t>
            </a:r>
          </a:p>
          <a:p>
            <a:pPr lvl="1" eaLnBrk="1" hangingPunct="1"/>
            <a:r>
              <a:rPr lang="en-US" sz="1800" dirty="0" smtClean="0"/>
              <a:t>Folk music characteristics</a:t>
            </a:r>
          </a:p>
          <a:p>
            <a:pPr lvl="2" eaLnBrk="1" hangingPunct="1"/>
            <a:r>
              <a:rPr lang="en-US" sz="1800" dirty="0" smtClean="0"/>
              <a:t>Tells a story or recounts important life events or activities or customs</a:t>
            </a:r>
          </a:p>
          <a:p>
            <a:pPr lvl="2" eaLnBrk="1" hangingPunct="1"/>
            <a:r>
              <a:rPr lang="en-US" sz="1800" dirty="0" smtClean="0"/>
              <a:t>Contains important life cycle events (birth, death, marriage) customs </a:t>
            </a:r>
          </a:p>
          <a:p>
            <a:pPr lvl="2"/>
            <a:r>
              <a:rPr lang="en-US" sz="1800" dirty="0">
                <a:solidFill>
                  <a:prstClr val="black"/>
                </a:solidFill>
              </a:rPr>
              <a:t>Is personal in nature –	</a:t>
            </a:r>
          </a:p>
          <a:p>
            <a:pPr lvl="3"/>
            <a:r>
              <a:rPr lang="en-US" sz="1800" dirty="0">
                <a:solidFill>
                  <a:prstClr val="black"/>
                </a:solidFill>
              </a:rPr>
              <a:t> you can learn a lot about a culture  </a:t>
            </a:r>
            <a:r>
              <a:rPr lang="en-US" sz="1800" dirty="0" smtClean="0">
                <a:solidFill>
                  <a:prstClr val="black"/>
                </a:solidFill>
              </a:rPr>
              <a:t>from </a:t>
            </a:r>
            <a:r>
              <a:rPr lang="en-US" sz="1800" dirty="0">
                <a:solidFill>
                  <a:prstClr val="black"/>
                </a:solidFill>
              </a:rPr>
              <a:t>their music</a:t>
            </a:r>
          </a:p>
          <a:p>
            <a:pPr lvl="2" eaLnBrk="1" hangingPunct="1"/>
            <a:endParaRPr lang="en-US" sz="1800" dirty="0" smtClean="0"/>
          </a:p>
          <a:p>
            <a:pPr marL="914400" lvl="2" indent="0" eaLnBrk="1" hangingPunct="1">
              <a:buNone/>
            </a:pPr>
            <a:endParaRPr lang="en-US" dirty="0"/>
          </a:p>
          <a:p>
            <a:pPr marL="914400" lvl="2" indent="0" eaLnBrk="1" hangingPunct="1">
              <a:buNone/>
            </a:pPr>
            <a:endParaRPr lang="en-US" dirty="0" smtClean="0"/>
          </a:p>
          <a:p>
            <a:pPr marL="914400" lvl="2" indent="0" eaLnBrk="1" hangingPunct="1">
              <a:buNone/>
            </a:pPr>
            <a:endParaRPr lang="en-US" dirty="0" smtClean="0"/>
          </a:p>
        </p:txBody>
      </p:sp>
      <p:pic>
        <p:nvPicPr>
          <p:cNvPr id="1026" name="Picture 2" descr="http://www.swide.com/binaries/content/gallery/swide2/columns/2013/03/21/italian-folk-music-from-the-north-the-video-playlist/a-look-at-italian-folk-music-from-the-north-including-emila-genova-lombardia-and-piemonte-cove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4075" y="838200"/>
            <a:ext cx="2984731"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olksongcollector.com/images/kinghenr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84" y="3886200"/>
            <a:ext cx="8104216"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902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85800"/>
            <a:ext cx="6096000" cy="3994940"/>
          </a:xfrm>
          <a:prstGeom prst="rect">
            <a:avLst/>
          </a:prstGeom>
        </p:spPr>
        <p:txBody>
          <a:bodyPr wrap="square">
            <a:spAutoFit/>
          </a:bodyPr>
          <a:lstStyle/>
          <a:p>
            <a:pPr marL="742950" lvl="1" indent="-285750" fontAlgn="base">
              <a:spcBef>
                <a:spcPct val="20000"/>
              </a:spcBef>
              <a:spcAft>
                <a:spcPct val="0"/>
              </a:spcAft>
              <a:buFontTx/>
              <a:buChar char="–"/>
            </a:pPr>
            <a:r>
              <a:rPr lang="en-US" sz="2800" kern="0" dirty="0">
                <a:solidFill>
                  <a:srgbClr val="000000"/>
                </a:solidFill>
                <a:ea typeface="MS PGothic" pitchFamily="34" charset="-128"/>
              </a:rPr>
              <a:t>Popular music </a:t>
            </a:r>
            <a:r>
              <a:rPr lang="en-US" sz="2800" kern="0" dirty="0" smtClean="0">
                <a:solidFill>
                  <a:srgbClr val="000000"/>
                </a:solidFill>
                <a:ea typeface="MS PGothic" pitchFamily="34" charset="-128"/>
              </a:rPr>
              <a:t>characteristics</a:t>
            </a:r>
          </a:p>
          <a:p>
            <a:pPr marL="742950" lvl="1" indent="-285750" fontAlgn="base">
              <a:spcBef>
                <a:spcPct val="20000"/>
              </a:spcBef>
              <a:spcAft>
                <a:spcPct val="0"/>
              </a:spcAft>
              <a:buFontTx/>
              <a:buChar char="–"/>
            </a:pPr>
            <a:endParaRPr lang="en-US" sz="800" kern="0" dirty="0">
              <a:solidFill>
                <a:srgbClr val="000000"/>
              </a:solidFill>
              <a:ea typeface="MS PGothic" pitchFamily="34" charset="-128"/>
            </a:endParaRPr>
          </a:p>
          <a:p>
            <a:pPr marL="1143000" lvl="2" indent="-228600" fontAlgn="base">
              <a:spcBef>
                <a:spcPct val="20000"/>
              </a:spcBef>
              <a:spcAft>
                <a:spcPct val="0"/>
              </a:spcAft>
              <a:buFontTx/>
              <a:buChar char="•"/>
            </a:pPr>
            <a:r>
              <a:rPr lang="en-US" sz="2400" kern="0" dirty="0" smtClean="0">
                <a:solidFill>
                  <a:srgbClr val="000000"/>
                </a:solidFill>
                <a:ea typeface="MS PGothic" pitchFamily="34" charset="-128"/>
              </a:rPr>
              <a:t>Originated around 1900 (tin pan alley)</a:t>
            </a:r>
          </a:p>
          <a:p>
            <a:pPr marL="1143000" lvl="2" indent="-228600" fontAlgn="base">
              <a:spcBef>
                <a:spcPct val="20000"/>
              </a:spcBef>
              <a:spcAft>
                <a:spcPct val="0"/>
              </a:spcAft>
              <a:buFontTx/>
              <a:buChar char="•"/>
            </a:pPr>
            <a:endParaRPr lang="en-US" sz="800" kern="0" dirty="0" smtClean="0">
              <a:solidFill>
                <a:srgbClr val="000000"/>
              </a:solidFill>
              <a:ea typeface="MS PGothic" pitchFamily="34" charset="-128"/>
            </a:endParaRPr>
          </a:p>
          <a:p>
            <a:pPr marL="1143000" lvl="2" indent="-228600" fontAlgn="base">
              <a:spcBef>
                <a:spcPct val="20000"/>
              </a:spcBef>
              <a:spcAft>
                <a:spcPct val="0"/>
              </a:spcAft>
              <a:buFontTx/>
              <a:buChar char="•"/>
            </a:pPr>
            <a:r>
              <a:rPr lang="en-US" sz="2400" kern="0" dirty="0" smtClean="0">
                <a:solidFill>
                  <a:srgbClr val="000000"/>
                </a:solidFill>
                <a:ea typeface="MS PGothic" pitchFamily="34" charset="-128"/>
              </a:rPr>
              <a:t>Written </a:t>
            </a:r>
            <a:r>
              <a:rPr lang="en-US" sz="2400" kern="0" dirty="0">
                <a:solidFill>
                  <a:srgbClr val="000000"/>
                </a:solidFill>
                <a:ea typeface="MS PGothic" pitchFamily="34" charset="-128"/>
              </a:rPr>
              <a:t>by individuals for the purpose of selling to a large </a:t>
            </a:r>
            <a:r>
              <a:rPr lang="en-US" sz="2400" kern="0" dirty="0" smtClean="0">
                <a:solidFill>
                  <a:srgbClr val="000000"/>
                </a:solidFill>
                <a:ea typeface="MS PGothic" pitchFamily="34" charset="-128"/>
              </a:rPr>
              <a:t>audience</a:t>
            </a:r>
          </a:p>
          <a:p>
            <a:pPr marL="1143000" lvl="2" indent="-228600" fontAlgn="base">
              <a:spcBef>
                <a:spcPct val="20000"/>
              </a:spcBef>
              <a:spcAft>
                <a:spcPct val="0"/>
              </a:spcAft>
              <a:buFontTx/>
              <a:buChar char="•"/>
            </a:pPr>
            <a:endParaRPr lang="en-US" sz="800" kern="0" dirty="0" smtClean="0">
              <a:solidFill>
                <a:srgbClr val="000000"/>
              </a:solidFill>
              <a:ea typeface="MS PGothic" pitchFamily="34" charset="-128"/>
            </a:endParaRPr>
          </a:p>
          <a:p>
            <a:pPr marL="1143000" lvl="2" indent="-228600" fontAlgn="base">
              <a:spcBef>
                <a:spcPct val="20000"/>
              </a:spcBef>
              <a:spcAft>
                <a:spcPct val="0"/>
              </a:spcAft>
              <a:buFontTx/>
              <a:buChar char="•"/>
            </a:pPr>
            <a:r>
              <a:rPr lang="en-US" sz="2400" kern="0" dirty="0" smtClean="0">
                <a:solidFill>
                  <a:srgbClr val="000000"/>
                </a:solidFill>
                <a:ea typeface="MS PGothic" pitchFamily="34" charset="-128"/>
              </a:rPr>
              <a:t>Diffusion began in WW1</a:t>
            </a:r>
            <a:endParaRPr lang="en-US" sz="2400" kern="0" dirty="0">
              <a:solidFill>
                <a:srgbClr val="000000"/>
              </a:solidFill>
              <a:ea typeface="MS PGothic" pitchFamily="34" charset="-128"/>
            </a:endParaRPr>
          </a:p>
          <a:p>
            <a:pPr marL="1143000" lvl="2" indent="-228600" fontAlgn="base">
              <a:spcBef>
                <a:spcPct val="20000"/>
              </a:spcBef>
              <a:spcAft>
                <a:spcPct val="0"/>
              </a:spcAft>
              <a:buFontTx/>
              <a:buChar char="•"/>
            </a:pPr>
            <a:endParaRPr lang="en-US" sz="800" kern="0" dirty="0" smtClean="0">
              <a:solidFill>
                <a:srgbClr val="000000"/>
              </a:solidFill>
              <a:ea typeface="MS PGothic" pitchFamily="34" charset="-128"/>
            </a:endParaRPr>
          </a:p>
          <a:p>
            <a:pPr marL="1143000" lvl="2" indent="-228600" fontAlgn="base">
              <a:spcBef>
                <a:spcPct val="20000"/>
              </a:spcBef>
              <a:spcAft>
                <a:spcPct val="0"/>
              </a:spcAft>
              <a:buFontTx/>
              <a:buChar char="•"/>
            </a:pPr>
            <a:r>
              <a:rPr lang="en-US" sz="2400" kern="0" dirty="0" smtClean="0">
                <a:solidFill>
                  <a:srgbClr val="000000"/>
                </a:solidFill>
                <a:ea typeface="MS PGothic" pitchFamily="34" charset="-128"/>
              </a:rPr>
              <a:t>Highly </a:t>
            </a:r>
            <a:r>
              <a:rPr lang="en-US" sz="2400" kern="0" dirty="0">
                <a:solidFill>
                  <a:srgbClr val="000000"/>
                </a:solidFill>
                <a:ea typeface="MS PGothic" pitchFamily="34" charset="-128"/>
              </a:rPr>
              <a:t>technical</a:t>
            </a:r>
          </a:p>
        </p:txBody>
      </p:sp>
      <p:sp>
        <p:nvSpPr>
          <p:cNvPr id="5" name="Title 1"/>
          <p:cNvSpPr txBox="1">
            <a:spLocks/>
          </p:cNvSpPr>
          <p:nvPr/>
        </p:nvSpPr>
        <p:spPr bwMode="auto">
          <a:xfrm>
            <a:off x="0" y="152400"/>
            <a:ext cx="9144000" cy="52322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solidFill>
                  <a:srgbClr val="ED6B06"/>
                </a:solidFill>
                <a:latin typeface="+mj-lt"/>
                <a:ea typeface="MS PGothic" pitchFamily="34" charset="-128"/>
                <a:cs typeface="MS PGothic" pitchFamily="34" charset="-128"/>
              </a:defRPr>
            </a:lvl1pPr>
            <a:lvl2pPr algn="l" rtl="0" eaLnBrk="0" fontAlgn="base" hangingPunct="0">
              <a:spcBef>
                <a:spcPct val="50000"/>
              </a:spcBef>
              <a:spcAft>
                <a:spcPct val="0"/>
              </a:spcAft>
              <a:defRPr sz="3200" b="1">
                <a:solidFill>
                  <a:srgbClr val="ED6B06"/>
                </a:solidFill>
                <a:latin typeface="Arial" charset="0"/>
                <a:ea typeface="MS PGothic" pitchFamily="34" charset="-128"/>
                <a:cs typeface="MS PGothic" pitchFamily="34" charset="-128"/>
              </a:defRPr>
            </a:lvl2pPr>
            <a:lvl3pPr algn="l" rtl="0" eaLnBrk="0" fontAlgn="base" hangingPunct="0">
              <a:spcBef>
                <a:spcPct val="50000"/>
              </a:spcBef>
              <a:spcAft>
                <a:spcPct val="0"/>
              </a:spcAft>
              <a:defRPr sz="3200" b="1">
                <a:solidFill>
                  <a:srgbClr val="ED6B06"/>
                </a:solidFill>
                <a:latin typeface="Arial" charset="0"/>
                <a:ea typeface="MS PGothic" pitchFamily="34" charset="-128"/>
                <a:cs typeface="MS PGothic" pitchFamily="34" charset="-128"/>
              </a:defRPr>
            </a:lvl3pPr>
            <a:lvl4pPr algn="l" rtl="0" eaLnBrk="0" fontAlgn="base" hangingPunct="0">
              <a:spcBef>
                <a:spcPct val="50000"/>
              </a:spcBef>
              <a:spcAft>
                <a:spcPct val="0"/>
              </a:spcAft>
              <a:defRPr sz="3200" b="1">
                <a:solidFill>
                  <a:srgbClr val="ED6B06"/>
                </a:solidFill>
                <a:latin typeface="Arial" charset="0"/>
                <a:ea typeface="MS PGothic" pitchFamily="34" charset="-128"/>
                <a:cs typeface="MS PGothic" pitchFamily="34" charset="-128"/>
              </a:defRPr>
            </a:lvl4pPr>
            <a:lvl5pPr algn="l" rtl="0" eaLnBrk="0" fontAlgn="base" hangingPunct="0">
              <a:spcBef>
                <a:spcPct val="50000"/>
              </a:spcBef>
              <a:spcAft>
                <a:spcPct val="0"/>
              </a:spcAft>
              <a:defRPr sz="3200" b="1">
                <a:solidFill>
                  <a:srgbClr val="ED6B06"/>
                </a:solidFill>
                <a:latin typeface="Arial" charset="0"/>
                <a:ea typeface="MS PGothic" pitchFamily="34" charset="-128"/>
                <a:cs typeface="MS PGothic" pitchFamily="34" charset="-128"/>
              </a:defRPr>
            </a:lvl5pPr>
            <a:lvl6pPr marL="457200" algn="l" rtl="0" fontAlgn="base">
              <a:spcBef>
                <a:spcPct val="50000"/>
              </a:spcBef>
              <a:spcAft>
                <a:spcPct val="0"/>
              </a:spcAft>
              <a:defRPr sz="3200" b="1">
                <a:solidFill>
                  <a:srgbClr val="ED6B06"/>
                </a:solidFill>
                <a:latin typeface="Arial" charset="0"/>
                <a:ea typeface="ＭＳ Ｐゴシック" charset="0"/>
                <a:cs typeface="Arial" charset="0"/>
              </a:defRPr>
            </a:lvl6pPr>
            <a:lvl7pPr marL="914400" algn="l" rtl="0" fontAlgn="base">
              <a:spcBef>
                <a:spcPct val="50000"/>
              </a:spcBef>
              <a:spcAft>
                <a:spcPct val="0"/>
              </a:spcAft>
              <a:defRPr sz="3200" b="1">
                <a:solidFill>
                  <a:srgbClr val="ED6B06"/>
                </a:solidFill>
                <a:latin typeface="Arial" charset="0"/>
                <a:ea typeface="ＭＳ Ｐゴシック" charset="0"/>
                <a:cs typeface="Arial" charset="0"/>
              </a:defRPr>
            </a:lvl7pPr>
            <a:lvl8pPr marL="1371600" algn="l" rtl="0" fontAlgn="base">
              <a:spcBef>
                <a:spcPct val="50000"/>
              </a:spcBef>
              <a:spcAft>
                <a:spcPct val="0"/>
              </a:spcAft>
              <a:defRPr sz="3200" b="1">
                <a:solidFill>
                  <a:srgbClr val="ED6B06"/>
                </a:solidFill>
                <a:latin typeface="Arial" charset="0"/>
                <a:ea typeface="ＭＳ Ｐゴシック" charset="0"/>
                <a:cs typeface="Arial" charset="0"/>
              </a:defRPr>
            </a:lvl8pPr>
            <a:lvl9pPr marL="1828800" algn="l" rtl="0" fontAlgn="base">
              <a:spcBef>
                <a:spcPct val="50000"/>
              </a:spcBef>
              <a:spcAft>
                <a:spcPct val="0"/>
              </a:spcAft>
              <a:defRPr sz="3200" b="1">
                <a:solidFill>
                  <a:srgbClr val="ED6B06"/>
                </a:solidFill>
                <a:latin typeface="Arial" charset="0"/>
                <a:ea typeface="ＭＳ Ｐゴシック" charset="0"/>
                <a:cs typeface="Arial" charset="0"/>
              </a:defRPr>
            </a:lvl9pPr>
          </a:lstStyle>
          <a:p>
            <a:pPr algn="ctr" eaLnBrk="1" hangingPunct="1"/>
            <a:r>
              <a:rPr lang="en-US" sz="2800" kern="0" smtClean="0"/>
              <a:t>Where Do Cultures Originate and Diffuse?</a:t>
            </a:r>
            <a:endParaRPr lang="en-US" sz="2800" kern="0" dirty="0" smtClean="0"/>
          </a:p>
        </p:txBody>
      </p:sp>
      <p:sp>
        <p:nvSpPr>
          <p:cNvPr id="6" name="Rectangle 5"/>
          <p:cNvSpPr/>
          <p:nvPr/>
        </p:nvSpPr>
        <p:spPr>
          <a:xfrm>
            <a:off x="4343400" y="5638800"/>
            <a:ext cx="4572000" cy="923330"/>
          </a:xfrm>
          <a:prstGeom prst="rect">
            <a:avLst/>
          </a:prstGeom>
        </p:spPr>
        <p:txBody>
          <a:bodyPr>
            <a:spAutoFit/>
          </a:bodyPr>
          <a:lstStyle/>
          <a:p>
            <a:r>
              <a:rPr lang="en-US" dirty="0">
                <a:hlinkClick r:id="rId2"/>
              </a:rPr>
              <a:t>http://education.nationalgeographic.com/news/filipino-hip-hop</a:t>
            </a:r>
            <a:r>
              <a:rPr lang="en-US" dirty="0" smtClean="0">
                <a:hlinkClick r:id="rId2"/>
              </a:rPr>
              <a:t>/</a:t>
            </a:r>
            <a:endParaRPr lang="en-US" dirty="0" smtClean="0"/>
          </a:p>
          <a:p>
            <a:endParaRPr lang="en-US" dirty="0"/>
          </a:p>
        </p:txBody>
      </p:sp>
      <p:sp>
        <p:nvSpPr>
          <p:cNvPr id="7" name="Rectangle 6"/>
          <p:cNvSpPr/>
          <p:nvPr/>
        </p:nvSpPr>
        <p:spPr>
          <a:xfrm>
            <a:off x="-71135" y="5638800"/>
            <a:ext cx="2890535" cy="646331"/>
          </a:xfrm>
          <a:prstGeom prst="rect">
            <a:avLst/>
          </a:prstGeom>
        </p:spPr>
        <p:txBody>
          <a:bodyPr wrap="none">
            <a:spAutoFit/>
          </a:bodyPr>
          <a:lstStyle/>
          <a:p>
            <a:r>
              <a:rPr lang="en-US" dirty="0">
                <a:hlinkClick r:id="rId3"/>
              </a:rPr>
              <a:t>http://poly-graph.co/labels</a:t>
            </a:r>
            <a:r>
              <a:rPr lang="en-US" dirty="0" smtClean="0">
                <a:hlinkClick r:id="rId3"/>
              </a:rPr>
              <a:t>/</a:t>
            </a:r>
            <a:endParaRPr lang="en-US" dirty="0" smtClean="0"/>
          </a:p>
          <a:p>
            <a:endParaRPr lang="en-US" dirty="0"/>
          </a:p>
        </p:txBody>
      </p:sp>
      <p:pic>
        <p:nvPicPr>
          <p:cNvPr id="3074" name="Picture 2" descr="http://ugtimes.com/wp-content/uploads/0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3913909"/>
            <a:ext cx="2299855" cy="17248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1blog.osborneink.com/wp-content/uploads/2015/02/Tin-Pan-Alle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904370"/>
            <a:ext cx="3924301" cy="267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212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1200329"/>
          </a:xfrm>
        </p:spPr>
        <p:txBody>
          <a:bodyPr/>
          <a:lstStyle/>
          <a:p>
            <a:pPr algn="ctr" eaLnBrk="1" hangingPunct="1"/>
            <a:r>
              <a:rPr lang="en-US" sz="3600" b="1" dirty="0" smtClean="0"/>
              <a:t>Problems Associated w/ Globalization of P</a:t>
            </a:r>
            <a:r>
              <a:rPr lang="en-US" sz="3600" dirty="0" smtClean="0"/>
              <a:t>opular Culture</a:t>
            </a:r>
            <a:endParaRPr lang="en-US" sz="3600" b="1" dirty="0" smtClean="0"/>
          </a:p>
        </p:txBody>
      </p:sp>
      <p:sp>
        <p:nvSpPr>
          <p:cNvPr id="17411" name="Rectangle 3"/>
          <p:cNvSpPr>
            <a:spLocks noGrp="1" noChangeArrowheads="1"/>
          </p:cNvSpPr>
          <p:nvPr>
            <p:ph type="body" idx="1"/>
          </p:nvPr>
        </p:nvSpPr>
        <p:spPr>
          <a:xfrm>
            <a:off x="0" y="1143000"/>
            <a:ext cx="9144000" cy="5715000"/>
          </a:xfrm>
        </p:spPr>
        <p:txBody>
          <a:bodyPr/>
          <a:lstStyle/>
          <a:p>
            <a:pPr eaLnBrk="1" hangingPunct="1">
              <a:lnSpc>
                <a:spcPct val="90000"/>
              </a:lnSpc>
            </a:pPr>
            <a:r>
              <a:rPr lang="en-US" sz="2800" b="1" dirty="0" smtClean="0"/>
              <a:t>Threatens Folk Culture</a:t>
            </a:r>
          </a:p>
          <a:p>
            <a:pPr lvl="1" eaLnBrk="1" hangingPunct="1">
              <a:lnSpc>
                <a:spcPct val="90000"/>
              </a:lnSpc>
            </a:pPr>
            <a:r>
              <a:rPr lang="en-US" sz="2400" b="1" dirty="0" smtClean="0"/>
              <a:t>Muslims view Western dress as a threat</a:t>
            </a:r>
          </a:p>
          <a:p>
            <a:pPr lvl="2" eaLnBrk="1" hangingPunct="1">
              <a:lnSpc>
                <a:spcPct val="90000"/>
              </a:lnSpc>
            </a:pPr>
            <a:r>
              <a:rPr lang="en-US" sz="2000" b="1" dirty="0" smtClean="0"/>
              <a:t>Males lose power over females </a:t>
            </a:r>
          </a:p>
          <a:p>
            <a:pPr lvl="2" eaLnBrk="1" hangingPunct="1">
              <a:lnSpc>
                <a:spcPct val="90000"/>
              </a:lnSpc>
            </a:pPr>
            <a:r>
              <a:rPr lang="en-US" sz="2000" b="1" dirty="0" smtClean="0"/>
              <a:t>Problems of looking “Westernized”</a:t>
            </a:r>
          </a:p>
          <a:p>
            <a:pPr lvl="1" eaLnBrk="1" hangingPunct="1">
              <a:lnSpc>
                <a:spcPct val="90000"/>
              </a:lnSpc>
            </a:pPr>
            <a:r>
              <a:rPr lang="en-US" sz="2400" b="1" dirty="0" smtClean="0"/>
              <a:t>Effect on religious taboos and habits</a:t>
            </a:r>
          </a:p>
          <a:p>
            <a:pPr lvl="2" eaLnBrk="1" hangingPunct="1">
              <a:lnSpc>
                <a:spcPct val="90000"/>
              </a:lnSpc>
            </a:pPr>
            <a:r>
              <a:rPr lang="en-US" sz="2000" b="1" dirty="0" smtClean="0"/>
              <a:t>Less people observe food/clothing restrictions</a:t>
            </a:r>
          </a:p>
          <a:p>
            <a:pPr eaLnBrk="1" hangingPunct="1">
              <a:lnSpc>
                <a:spcPct val="90000"/>
              </a:lnSpc>
            </a:pPr>
            <a:r>
              <a:rPr lang="en-US" sz="2800" b="1" dirty="0" smtClean="0"/>
              <a:t>Negative popular culture transfers </a:t>
            </a:r>
            <a:r>
              <a:rPr lang="en-US" sz="1400" b="1" dirty="0" smtClean="0"/>
              <a:t>(pg. 137)</a:t>
            </a:r>
          </a:p>
          <a:p>
            <a:pPr lvl="1" eaLnBrk="1" hangingPunct="1">
              <a:lnSpc>
                <a:spcPct val="90000"/>
              </a:lnSpc>
            </a:pPr>
            <a:r>
              <a:rPr lang="en-US" sz="2400" b="1" dirty="0" smtClean="0"/>
              <a:t>Increase in prostitution in LDCs</a:t>
            </a:r>
          </a:p>
          <a:p>
            <a:pPr lvl="1" eaLnBrk="1" hangingPunct="1">
              <a:lnSpc>
                <a:spcPct val="90000"/>
              </a:lnSpc>
            </a:pPr>
            <a:r>
              <a:rPr lang="en-US" sz="2400" b="1" dirty="0" smtClean="0"/>
              <a:t>Blood Diamonds (Conflict Diamonds) in Africa</a:t>
            </a:r>
          </a:p>
          <a:p>
            <a:pPr eaLnBrk="1" hangingPunct="1">
              <a:lnSpc>
                <a:spcPct val="90000"/>
              </a:lnSpc>
            </a:pPr>
            <a:r>
              <a:rPr lang="en-US" sz="2800" b="1" dirty="0" smtClean="0"/>
              <a:t>MDCs dominate the media</a:t>
            </a:r>
          </a:p>
          <a:p>
            <a:pPr lvl="1" eaLnBrk="1" hangingPunct="1">
              <a:lnSpc>
                <a:spcPct val="90000"/>
              </a:lnSpc>
            </a:pPr>
            <a:r>
              <a:rPr lang="en-US" sz="2400" b="1" dirty="0" smtClean="0"/>
              <a:t>Over-represents Western ideas</a:t>
            </a:r>
          </a:p>
          <a:p>
            <a:pPr lvl="1" eaLnBrk="1" hangingPunct="1">
              <a:lnSpc>
                <a:spcPct val="90000"/>
              </a:lnSpc>
            </a:pPr>
            <a:r>
              <a:rPr lang="en-US" sz="2400" b="1" dirty="0" smtClean="0"/>
              <a:t>Focus on negative aspects of LDCs(natural disasters)</a:t>
            </a:r>
          </a:p>
          <a:p>
            <a:pPr eaLnBrk="1" hangingPunct="1">
              <a:lnSpc>
                <a:spcPct val="90000"/>
              </a:lnSpc>
            </a:pPr>
            <a:r>
              <a:rPr lang="en-US" b="1" dirty="0" smtClean="0"/>
              <a:t>Creation of a Uniform Landscape</a:t>
            </a:r>
          </a:p>
        </p:txBody>
      </p:sp>
      <p:pic>
        <p:nvPicPr>
          <p:cNvPr id="17413" name="Picture 5" descr="Blood Diamond">
            <a:hlinkClick r:id="rId2" tooltip="Blood Diamond"/>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447800"/>
            <a:ext cx="20574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988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to="" calcmode="lin" valueType="num">
                                      <p:cBhvr>
                                        <p:cTn id="7" dur="1" fill="hold"/>
                                        <p:tgtEl>
                                          <p:spTgt spid="1741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 to="" calcmode="lin" valueType="num">
                                      <p:cBhvr>
                                        <p:cTn id="12" dur="1" fill="hold"/>
                                        <p:tgtEl>
                                          <p:spTgt spid="17411">
                                            <p:txEl>
                                              <p:pRg st="1" end="1"/>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 to="" calcmode="lin" valueType="num">
                                      <p:cBhvr>
                                        <p:cTn id="15" dur="1" fill="hold"/>
                                        <p:tgtEl>
                                          <p:spTgt spid="17411">
                                            <p:txEl>
                                              <p:pRg st="2" end="2"/>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17411">
                                            <p:txEl>
                                              <p:pRg st="3" end="3"/>
                                            </p:txEl>
                                          </p:spTgt>
                                        </p:tgtEl>
                                        <p:attrNameLst>
                                          <p:attrName>style.visibility</p:attrName>
                                        </p:attrNameLst>
                                      </p:cBhvr>
                                      <p:to>
                                        <p:strVal val="visible"/>
                                      </p:to>
                                    </p:set>
                                    <p:anim to="" calcmode="lin" valueType="num">
                                      <p:cBhvr>
                                        <p:cTn id="18" dur="1" fill="hold"/>
                                        <p:tgtEl>
                                          <p:spTgt spid="17411">
                                            <p:txEl>
                                              <p:pRg st="3" end="3"/>
                                            </p:txEl>
                                          </p:spTgt>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anim to="" calcmode="lin" valueType="num">
                                      <p:cBhvr>
                                        <p:cTn id="23" dur="1" fill="hold"/>
                                        <p:tgtEl>
                                          <p:spTgt spid="17411">
                                            <p:txEl>
                                              <p:pRg st="4" end="4"/>
                                            </p:txEl>
                                          </p:spTgt>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17411">
                                            <p:txEl>
                                              <p:pRg st="5" end="5"/>
                                            </p:txEl>
                                          </p:spTgt>
                                        </p:tgtEl>
                                        <p:attrNameLst>
                                          <p:attrName>style.visibility</p:attrName>
                                        </p:attrNameLst>
                                      </p:cBhvr>
                                      <p:to>
                                        <p:strVal val="visible"/>
                                      </p:to>
                                    </p:set>
                                    <p:anim to="" calcmode="lin" valueType="num">
                                      <p:cBhvr>
                                        <p:cTn id="26" dur="1" fill="hold"/>
                                        <p:tgtEl>
                                          <p:spTgt spid="17411">
                                            <p:txEl>
                                              <p:pRg st="5" end="5"/>
                                            </p:txEl>
                                          </p:spTgt>
                                        </p:tgtEl>
                                        <p:attrNameLst>
                                          <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anim to="" calcmode="lin" valueType="num">
                                      <p:cBhvr>
                                        <p:cTn id="31" dur="1" fill="hold"/>
                                        <p:tgtEl>
                                          <p:spTgt spid="17411">
                                            <p:txEl>
                                              <p:pRg st="6" end="6"/>
                                            </p:txEl>
                                          </p:spTgt>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17411">
                                            <p:txEl>
                                              <p:pRg st="7" end="7"/>
                                            </p:txEl>
                                          </p:spTgt>
                                        </p:tgtEl>
                                        <p:attrNameLst>
                                          <p:attrName>style.visibility</p:attrName>
                                        </p:attrNameLst>
                                      </p:cBhvr>
                                      <p:to>
                                        <p:strVal val="visible"/>
                                      </p:to>
                                    </p:set>
                                    <p:anim to="" calcmode="lin" valueType="num">
                                      <p:cBhvr>
                                        <p:cTn id="36" dur="1" fill="hold"/>
                                        <p:tgtEl>
                                          <p:spTgt spid="17411">
                                            <p:txEl>
                                              <p:pRg st="7" end="7"/>
                                            </p:txEl>
                                          </p:spTgt>
                                        </p:tgtEl>
                                        <p:attrNameLst>
                                          <p:attrName/>
                                        </p:attrNameLst>
                                      </p:cBhvr>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17411">
                                            <p:txEl>
                                              <p:pRg st="8" end="8"/>
                                            </p:txEl>
                                          </p:spTgt>
                                        </p:tgtEl>
                                        <p:attrNameLst>
                                          <p:attrName>style.visibility</p:attrName>
                                        </p:attrNameLst>
                                      </p:cBhvr>
                                      <p:to>
                                        <p:strVal val="visible"/>
                                      </p:to>
                                    </p:set>
                                    <p:anim to="" calcmode="lin" valueType="num">
                                      <p:cBhvr>
                                        <p:cTn id="41" dur="1" fill="hold"/>
                                        <p:tgtEl>
                                          <p:spTgt spid="17411">
                                            <p:txEl>
                                              <p:pRg st="8" end="8"/>
                                            </p:txEl>
                                          </p:spTgt>
                                        </p:tgtEl>
                                        <p:attrNameLst>
                                          <p:attrName/>
                                        </p:attrNameLst>
                                      </p:cBhvr>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4" presetClass="entr" presetSubtype="0" fill="hold" nodeType="clickEffect">
                                  <p:stCondLst>
                                    <p:cond delay="0"/>
                                  </p:stCondLst>
                                  <p:childTnLst>
                                    <p:set>
                                      <p:cBhvr>
                                        <p:cTn id="45" dur="1" fill="hold">
                                          <p:stCondLst>
                                            <p:cond delay="0"/>
                                          </p:stCondLst>
                                        </p:cTn>
                                        <p:tgtEl>
                                          <p:spTgt spid="17413"/>
                                        </p:tgtEl>
                                        <p:attrNameLst>
                                          <p:attrName>style.visibility</p:attrName>
                                        </p:attrNameLst>
                                      </p:cBhvr>
                                      <p:to>
                                        <p:strVal val="visible"/>
                                      </p:to>
                                    </p:set>
                                    <p:anim to="" calcmode="lin" valueType="num">
                                      <p:cBhvr>
                                        <p:cTn id="46" dur="1" fill="hold"/>
                                        <p:tgtEl>
                                          <p:spTgt spid="17413"/>
                                        </p:tgtEl>
                                        <p:attrNameLst>
                                          <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4" presetClass="entr" presetSubtype="0" fill="hold" grpId="0" nodeType="clickEffect">
                                  <p:stCondLst>
                                    <p:cond delay="0"/>
                                  </p:stCondLst>
                                  <p:childTnLst>
                                    <p:set>
                                      <p:cBhvr>
                                        <p:cTn id="50" dur="1" fill="hold">
                                          <p:stCondLst>
                                            <p:cond delay="0"/>
                                          </p:stCondLst>
                                        </p:cTn>
                                        <p:tgtEl>
                                          <p:spTgt spid="17411">
                                            <p:txEl>
                                              <p:pRg st="9" end="9"/>
                                            </p:txEl>
                                          </p:spTgt>
                                        </p:tgtEl>
                                        <p:attrNameLst>
                                          <p:attrName>style.visibility</p:attrName>
                                        </p:attrNameLst>
                                      </p:cBhvr>
                                      <p:to>
                                        <p:strVal val="visible"/>
                                      </p:to>
                                    </p:set>
                                    <p:anim to="" calcmode="lin" valueType="num">
                                      <p:cBhvr>
                                        <p:cTn id="51" dur="1" fill="hold"/>
                                        <p:tgtEl>
                                          <p:spTgt spid="17411">
                                            <p:txEl>
                                              <p:pRg st="9" end="9"/>
                                            </p:txEl>
                                          </p:spTgt>
                                        </p:tgtEl>
                                        <p:attrNameLst>
                                          <p:attrName/>
                                        </p:attrNameLst>
                                      </p:cBhvr>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4" presetClass="entr" presetSubtype="0" fill="hold" grpId="0" nodeType="clickEffect">
                                  <p:stCondLst>
                                    <p:cond delay="0"/>
                                  </p:stCondLst>
                                  <p:childTnLst>
                                    <p:set>
                                      <p:cBhvr>
                                        <p:cTn id="55" dur="1" fill="hold">
                                          <p:stCondLst>
                                            <p:cond delay="0"/>
                                          </p:stCondLst>
                                        </p:cTn>
                                        <p:tgtEl>
                                          <p:spTgt spid="17411">
                                            <p:txEl>
                                              <p:pRg st="10" end="10"/>
                                            </p:txEl>
                                          </p:spTgt>
                                        </p:tgtEl>
                                        <p:attrNameLst>
                                          <p:attrName>style.visibility</p:attrName>
                                        </p:attrNameLst>
                                      </p:cBhvr>
                                      <p:to>
                                        <p:strVal val="visible"/>
                                      </p:to>
                                    </p:set>
                                    <p:anim to="" calcmode="lin" valueType="num">
                                      <p:cBhvr>
                                        <p:cTn id="56" dur="1" fill="hold"/>
                                        <p:tgtEl>
                                          <p:spTgt spid="17411">
                                            <p:txEl>
                                              <p:pRg st="10" end="10"/>
                                            </p:txEl>
                                          </p:spTgt>
                                        </p:tgtEl>
                                        <p:attrNameLst>
                                          <p:attrName/>
                                        </p:attrNameLst>
                                      </p:cBhvr>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4" presetClass="entr" presetSubtype="0" fill="hold" grpId="0" nodeType="clickEffect">
                                  <p:stCondLst>
                                    <p:cond delay="0"/>
                                  </p:stCondLst>
                                  <p:childTnLst>
                                    <p:set>
                                      <p:cBhvr>
                                        <p:cTn id="60" dur="1" fill="hold">
                                          <p:stCondLst>
                                            <p:cond delay="0"/>
                                          </p:stCondLst>
                                        </p:cTn>
                                        <p:tgtEl>
                                          <p:spTgt spid="17411">
                                            <p:txEl>
                                              <p:pRg st="11" end="11"/>
                                            </p:txEl>
                                          </p:spTgt>
                                        </p:tgtEl>
                                        <p:attrNameLst>
                                          <p:attrName>style.visibility</p:attrName>
                                        </p:attrNameLst>
                                      </p:cBhvr>
                                      <p:to>
                                        <p:strVal val="visible"/>
                                      </p:to>
                                    </p:set>
                                    <p:anim to="" calcmode="lin" valueType="num">
                                      <p:cBhvr>
                                        <p:cTn id="61" dur="1" fill="hold"/>
                                        <p:tgtEl>
                                          <p:spTgt spid="17411">
                                            <p:txEl>
                                              <p:pRg st="11" end="11"/>
                                            </p:txEl>
                                          </p:spTgt>
                                        </p:tgtEl>
                                        <p:attrNameLst>
                                          <p:attrName/>
                                        </p:attrNameLst>
                                      </p:cBhvr>
                                    </p:anim>
                                  </p:childTnLst>
                                </p:cTn>
                              </p:par>
                            </p:childTnLst>
                          </p:cTn>
                        </p:par>
                      </p:childTnLst>
                    </p:cTn>
                  </p:par>
                  <p:par>
                    <p:cTn id="62" fill="hold">
                      <p:stCondLst>
                        <p:cond delay="indefinite"/>
                      </p:stCondLst>
                      <p:childTnLst>
                        <p:par>
                          <p:cTn id="63" fill="hold">
                            <p:stCondLst>
                              <p:cond delay="0"/>
                            </p:stCondLst>
                            <p:childTnLst>
                              <p:par>
                                <p:cTn id="64" presetID="24" presetClass="entr" presetSubtype="0" fill="hold" grpId="0" nodeType="clickEffect">
                                  <p:stCondLst>
                                    <p:cond delay="0"/>
                                  </p:stCondLst>
                                  <p:childTnLst>
                                    <p:set>
                                      <p:cBhvr>
                                        <p:cTn id="65" dur="1" fill="hold">
                                          <p:stCondLst>
                                            <p:cond delay="0"/>
                                          </p:stCondLst>
                                        </p:cTn>
                                        <p:tgtEl>
                                          <p:spTgt spid="17411">
                                            <p:txEl>
                                              <p:pRg st="12" end="12"/>
                                            </p:txEl>
                                          </p:spTgt>
                                        </p:tgtEl>
                                        <p:attrNameLst>
                                          <p:attrName>style.visibility</p:attrName>
                                        </p:attrNameLst>
                                      </p:cBhvr>
                                      <p:to>
                                        <p:strVal val="visible"/>
                                      </p:to>
                                    </p:set>
                                    <p:anim to="" calcmode="lin" valueType="num">
                                      <p:cBhvr>
                                        <p:cTn id="66" dur="1" fill="hold"/>
                                        <p:tgtEl>
                                          <p:spTgt spid="17411">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792163"/>
          </a:xfrm>
        </p:spPr>
        <p:txBody>
          <a:bodyPr/>
          <a:lstStyle/>
          <a:p>
            <a:pPr eaLnBrk="1" hangingPunct="1">
              <a:defRPr/>
            </a:pPr>
            <a:r>
              <a:rPr lang="en-US" b="1" smtClean="0">
                <a:effectLst>
                  <a:outerShdw blurRad="38100" dist="38100" dir="2700000" algn="tl">
                    <a:srgbClr val="FFFFFF"/>
                  </a:outerShdw>
                </a:effectLst>
              </a:rPr>
              <a:t>Problems Cont. </a:t>
            </a:r>
          </a:p>
        </p:txBody>
      </p:sp>
      <p:sp>
        <p:nvSpPr>
          <p:cNvPr id="19459" name="Rectangle 3"/>
          <p:cNvSpPr>
            <a:spLocks noGrp="1" noChangeArrowheads="1"/>
          </p:cNvSpPr>
          <p:nvPr>
            <p:ph type="body" idx="1"/>
          </p:nvPr>
        </p:nvSpPr>
        <p:spPr>
          <a:xfrm>
            <a:off x="0" y="1143000"/>
            <a:ext cx="9144000" cy="5562600"/>
          </a:xfrm>
        </p:spPr>
        <p:txBody>
          <a:bodyPr/>
          <a:lstStyle/>
          <a:p>
            <a:pPr eaLnBrk="1" hangingPunct="1">
              <a:defRPr/>
            </a:pPr>
            <a:r>
              <a:rPr lang="en-US" b="1" dirty="0" smtClean="0">
                <a:effectLst>
                  <a:outerShdw blurRad="38100" dist="38100" dir="2700000" algn="tl">
                    <a:srgbClr val="FFFFFF"/>
                  </a:outerShdw>
                </a:effectLst>
              </a:rPr>
              <a:t>Impact on the Environment</a:t>
            </a:r>
          </a:p>
          <a:p>
            <a:pPr lvl="1" eaLnBrk="1" hangingPunct="1">
              <a:defRPr/>
            </a:pPr>
            <a:r>
              <a:rPr lang="en-US" b="1" dirty="0" smtClean="0">
                <a:effectLst>
                  <a:outerShdw blurRad="38100" dist="38100" dir="2700000" algn="tl">
                    <a:srgbClr val="FFFFFF"/>
                  </a:outerShdw>
                </a:effectLst>
              </a:rPr>
              <a:t>Uniform landscapes = most suburban areas VERY similar </a:t>
            </a:r>
            <a:r>
              <a:rPr lang="en-US" sz="2400" b="1" dirty="0" smtClean="0">
                <a:effectLst>
                  <a:outerShdw blurRad="38100" dist="38100" dir="2700000" algn="tl">
                    <a:srgbClr val="FFFFFF"/>
                  </a:outerShdw>
                </a:effectLst>
              </a:rPr>
              <a:t>(strip malls &amp; housing developments)</a:t>
            </a:r>
          </a:p>
          <a:p>
            <a:pPr lvl="1" eaLnBrk="1" hangingPunct="1">
              <a:defRPr/>
            </a:pPr>
            <a:r>
              <a:rPr lang="en-US" b="1" dirty="0" smtClean="0">
                <a:effectLst>
                  <a:outerShdw blurRad="38100" dist="38100" dir="2700000" algn="tl">
                    <a:srgbClr val="FFFFFF"/>
                  </a:outerShdw>
                </a:effectLst>
              </a:rPr>
              <a:t>Depletion of natural resources</a:t>
            </a:r>
          </a:p>
          <a:p>
            <a:pPr lvl="2" eaLnBrk="1" hangingPunct="1">
              <a:defRPr/>
            </a:pPr>
            <a:r>
              <a:rPr lang="en-US" b="1" dirty="0" smtClean="0">
                <a:effectLst>
                  <a:outerShdw blurRad="38100" dist="38100" dir="2700000" algn="tl">
                    <a:srgbClr val="FFFFFF"/>
                  </a:outerShdw>
                </a:effectLst>
              </a:rPr>
              <a:t>Golf courses use up a lot of land (&amp; water)</a:t>
            </a:r>
          </a:p>
          <a:p>
            <a:pPr lvl="2" eaLnBrk="1" hangingPunct="1">
              <a:defRPr/>
            </a:pPr>
            <a:r>
              <a:rPr lang="en-US" b="1" dirty="0" smtClean="0">
                <a:effectLst>
                  <a:outerShdw blurRad="38100" dist="38100" dir="2700000" algn="tl">
                    <a:srgbClr val="FFFFFF"/>
                  </a:outerShdw>
                </a:effectLst>
              </a:rPr>
              <a:t>Over-killing of animals for products/ sport (Africa)</a:t>
            </a:r>
          </a:p>
          <a:p>
            <a:pPr lvl="2" eaLnBrk="1" hangingPunct="1">
              <a:defRPr/>
            </a:pPr>
            <a:r>
              <a:rPr lang="en-US" b="1" dirty="0" smtClean="0">
                <a:effectLst>
                  <a:outerShdw blurRad="38100" dist="38100" dir="2700000" algn="tl">
                    <a:srgbClr val="FFFFFF"/>
                  </a:outerShdw>
                </a:effectLst>
              </a:rPr>
              <a:t>Eating meat instead of grains – inefficient and expensive; </a:t>
            </a:r>
            <a:r>
              <a:rPr lang="en-US" b="1" u="sng" dirty="0" smtClean="0">
                <a:effectLst>
                  <a:outerShdw blurRad="38100" dist="38100" dir="2700000" algn="tl">
                    <a:srgbClr val="FFFFFF"/>
                  </a:outerShdw>
                </a:effectLst>
              </a:rPr>
              <a:t>is this suitable for LDCs??</a:t>
            </a:r>
          </a:p>
          <a:p>
            <a:pPr lvl="1" eaLnBrk="1" hangingPunct="1">
              <a:defRPr/>
            </a:pPr>
            <a:r>
              <a:rPr lang="en-US" b="1" dirty="0" smtClean="0">
                <a:effectLst>
                  <a:outerShdw blurRad="38100" dist="38100" dir="2700000" algn="tl">
                    <a:srgbClr val="FFFFFF"/>
                  </a:outerShdw>
                </a:effectLst>
              </a:rPr>
              <a:t>Pollution</a:t>
            </a:r>
          </a:p>
          <a:p>
            <a:pPr lvl="2" eaLnBrk="1" hangingPunct="1">
              <a:defRPr/>
            </a:pPr>
            <a:r>
              <a:rPr lang="en-US" b="1" dirty="0" smtClean="0">
                <a:effectLst>
                  <a:outerShdw blurRad="38100" dist="38100" dir="2700000" algn="tl">
                    <a:srgbClr val="FFFFFF"/>
                  </a:outerShdw>
                </a:effectLst>
              </a:rPr>
              <a:t>MDCs create MUCH more waste than LDCs (where folk culture is more prevalent) </a:t>
            </a:r>
          </a:p>
          <a:p>
            <a:pPr lvl="3" eaLnBrk="1" hangingPunct="1">
              <a:defRPr/>
            </a:pPr>
            <a:r>
              <a:rPr lang="en-US" b="1" dirty="0" smtClean="0">
                <a:effectLst>
                  <a:outerShdw blurRad="38100" dist="38100" dir="2700000" algn="tl">
                    <a:srgbClr val="FFFFFF"/>
                  </a:outerShdw>
                </a:effectLst>
              </a:rPr>
              <a:t>(Keep in mind folk cultures also produce waste)</a:t>
            </a:r>
          </a:p>
        </p:txBody>
      </p:sp>
    </p:spTree>
    <p:extLst>
      <p:ext uri="{BB962C8B-B14F-4D97-AF65-F5344CB8AC3E}">
        <p14:creationId xmlns:p14="http://schemas.microsoft.com/office/powerpoint/2010/main" val="3487410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to="" calcmode="lin" valueType="num">
                                      <p:cBhvr>
                                        <p:cTn id="7" dur="1" fill="hold"/>
                                        <p:tgtEl>
                                          <p:spTgt spid="1945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 to="" calcmode="lin" valueType="num">
                                      <p:cBhvr>
                                        <p:cTn id="12" dur="1" fill="hold"/>
                                        <p:tgtEl>
                                          <p:spTgt spid="1945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 to="" calcmode="lin" valueType="num">
                                      <p:cBhvr>
                                        <p:cTn id="17" dur="1" fill="hold"/>
                                        <p:tgtEl>
                                          <p:spTgt spid="19459">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 to="" calcmode="lin" valueType="num">
                                      <p:cBhvr>
                                        <p:cTn id="22" dur="1" fill="hold"/>
                                        <p:tgtEl>
                                          <p:spTgt spid="19459">
                                            <p:txEl>
                                              <p:pRg st="3" end="3"/>
                                            </p:txEl>
                                          </p:spTgt>
                                        </p:tgtEl>
                                        <p:attrNameLst>
                                          <p:attrName/>
                                        </p:attrNameLst>
                                      </p:cBhvr>
                                    </p:anim>
                                  </p:childTnLst>
                                  <p:subTnLst>
                                    <p:audio>
                                      <p:cMediaNode>
                                        <p:cTn display="0" masterRel="sameClick">
                                          <p:stCondLst>
                                            <p:cond evt="begin" delay="0">
                                              <p:tn val="20"/>
                                            </p:cond>
                                          </p:stCondLst>
                                          <p:endCondLst>
                                            <p:cond evt="onStopAudio" delay="0">
                                              <p:tgtEl>
                                                <p:sldTgt/>
                                              </p:tgtEl>
                                            </p:cond>
                                          </p:endCondLst>
                                        </p:cTn>
                                        <p:tgtEl>
                                          <p:sndTgt r:embed="rId2" name="Happy Gilmore feel the fl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 to="" calcmode="lin" valueType="num">
                                      <p:cBhvr>
                                        <p:cTn id="27" dur="1" fill="hold"/>
                                        <p:tgtEl>
                                          <p:spTgt spid="19459">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 to="" calcmode="lin" valueType="num">
                                      <p:cBhvr>
                                        <p:cTn id="32" dur="1" fill="hold"/>
                                        <p:tgtEl>
                                          <p:spTgt spid="19459">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anim to="" calcmode="lin" valueType="num">
                                      <p:cBhvr>
                                        <p:cTn id="37" dur="1" fill="hold"/>
                                        <p:tgtEl>
                                          <p:spTgt spid="19459">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9459">
                                            <p:txEl>
                                              <p:pRg st="7" end="7"/>
                                            </p:txEl>
                                          </p:spTgt>
                                        </p:tgtEl>
                                        <p:attrNameLst>
                                          <p:attrName>style.visibility</p:attrName>
                                        </p:attrNameLst>
                                      </p:cBhvr>
                                      <p:to>
                                        <p:strVal val="visible"/>
                                      </p:to>
                                    </p:set>
                                    <p:anim to="" calcmode="lin" valueType="num">
                                      <p:cBhvr>
                                        <p:cTn id="42" dur="1" fill="hold"/>
                                        <p:tgtEl>
                                          <p:spTgt spid="19459">
                                            <p:txEl>
                                              <p:pRg st="7" end="7"/>
                                            </p:txEl>
                                          </p:spTgt>
                                        </p:tgtEl>
                                        <p:attrNameLst>
                                          <p:attrName/>
                                        </p:attrNameLst>
                                      </p:cBhvr>
                                    </p:anim>
                                  </p:childTnLst>
                                </p:cTn>
                              </p:par>
                              <p:par>
                                <p:cTn id="43" presetID="24" presetClass="entr" presetSubtype="0" fill="hold" grpId="0" nodeType="withEffect">
                                  <p:stCondLst>
                                    <p:cond delay="0"/>
                                  </p:stCondLst>
                                  <p:childTnLst>
                                    <p:set>
                                      <p:cBhvr>
                                        <p:cTn id="44" dur="1" fill="hold">
                                          <p:stCondLst>
                                            <p:cond delay="0"/>
                                          </p:stCondLst>
                                        </p:cTn>
                                        <p:tgtEl>
                                          <p:spTgt spid="19459">
                                            <p:txEl>
                                              <p:pRg st="8" end="8"/>
                                            </p:txEl>
                                          </p:spTgt>
                                        </p:tgtEl>
                                        <p:attrNameLst>
                                          <p:attrName>style.visibility</p:attrName>
                                        </p:attrNameLst>
                                      </p:cBhvr>
                                      <p:to>
                                        <p:strVal val="visible"/>
                                      </p:to>
                                    </p:set>
                                    <p:anim to="" calcmode="lin" valueType="num">
                                      <p:cBhvr>
                                        <p:cTn id="45" dur="1" fill="hold"/>
                                        <p:tgtEl>
                                          <p:spTgt spid="19459">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rmAutofit fontScale="90000"/>
          </a:bodyPr>
          <a:lstStyle/>
          <a:p>
            <a:r>
              <a:rPr lang="en-US" dirty="0" smtClean="0"/>
              <a:t>Religion and City/Town Planning</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8" y="1443037"/>
            <a:ext cx="3810001"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667125"/>
            <a:ext cx="476250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0600" y="6477000"/>
            <a:ext cx="2167003" cy="400110"/>
          </a:xfrm>
          <a:prstGeom prst="rect">
            <a:avLst/>
          </a:prstGeom>
          <a:noFill/>
        </p:spPr>
        <p:txBody>
          <a:bodyPr wrap="none" rtlCol="0">
            <a:spAutoFit/>
          </a:bodyPr>
          <a:lstStyle/>
          <a:p>
            <a:r>
              <a:rPr lang="en-US" sz="2000" b="1" dirty="0" smtClean="0">
                <a:solidFill>
                  <a:prstClr val="black"/>
                </a:solidFill>
              </a:rPr>
              <a:t>New  Haven Green</a:t>
            </a:r>
            <a:endParaRPr lang="en-US" sz="2000" b="1" dirty="0">
              <a:solidFill>
                <a:prstClr val="black"/>
              </a:solidFill>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5955" y="1190625"/>
            <a:ext cx="3771900"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533401" y="685800"/>
            <a:ext cx="7374580" cy="838200"/>
          </a:xfrm>
        </p:spPr>
        <p:txBody>
          <a:bodyPr>
            <a:normAutofit fontScale="62500" lnSpcReduction="20000"/>
          </a:bodyPr>
          <a:lstStyle/>
          <a:p>
            <a:r>
              <a:rPr lang="en-US" b="1" dirty="0" smtClean="0"/>
              <a:t>New England commons/ greens originally were designed around religious buildings </a:t>
            </a:r>
          </a:p>
          <a:p>
            <a:r>
              <a:rPr lang="en-US" b="1" dirty="0" smtClean="0"/>
              <a:t>These areas have become public parks/ spaces </a:t>
            </a:r>
            <a:endParaRPr lang="en-US" b="1" dirty="0"/>
          </a:p>
        </p:txBody>
      </p:sp>
    </p:spTree>
    <p:extLst>
      <p:ext uri="{BB962C8B-B14F-4D97-AF65-F5344CB8AC3E}">
        <p14:creationId xmlns:p14="http://schemas.microsoft.com/office/powerpoint/2010/main" val="285060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t3.gstatic.com/images?q=tbn:ANd9GcRz7mZCBwb8Bw6ka4bkqpqBXYg4GJS9gA2LO6B8nzxIg76zXSI&amp;t=1&amp;usg=__VTddlyM6x1iGjvraqwL-qPfG-zk="/>
          <p:cNvPicPr>
            <a:picLocks noChangeAspect="1" noChangeArrowheads="1"/>
          </p:cNvPicPr>
          <p:nvPr/>
        </p:nvPicPr>
        <p:blipFill>
          <a:blip r:embed="rId2" cstate="print"/>
          <a:srcRect/>
          <a:stretch>
            <a:fillRect/>
          </a:stretch>
        </p:blipFill>
        <p:spPr bwMode="auto">
          <a:xfrm>
            <a:off x="5257800" y="838200"/>
            <a:ext cx="3734633" cy="2800720"/>
          </a:xfrm>
          <a:prstGeom prst="rect">
            <a:avLst/>
          </a:prstGeom>
          <a:noFill/>
        </p:spPr>
      </p:pic>
      <p:sp>
        <p:nvSpPr>
          <p:cNvPr id="3074" name="Rectangle 2"/>
          <p:cNvSpPr>
            <a:spLocks noGrp="1" noChangeArrowheads="1"/>
          </p:cNvSpPr>
          <p:nvPr>
            <p:ph type="title"/>
          </p:nvPr>
        </p:nvSpPr>
        <p:spPr>
          <a:xfrm>
            <a:off x="457200" y="-76200"/>
            <a:ext cx="8229600" cy="1143000"/>
          </a:xfrm>
        </p:spPr>
        <p:txBody>
          <a:bodyPr/>
          <a:lstStyle/>
          <a:p>
            <a:pPr eaLnBrk="1" hangingPunct="1">
              <a:defRPr/>
            </a:pPr>
            <a:r>
              <a:rPr lang="en-US" b="1" dirty="0" smtClean="0">
                <a:solidFill>
                  <a:schemeClr val="bg1"/>
                </a:solidFill>
                <a:effectLst>
                  <a:outerShdw blurRad="38100" dist="38100" dir="2700000" algn="tl">
                    <a:srgbClr val="000000"/>
                  </a:outerShdw>
                </a:effectLst>
              </a:rPr>
              <a:t>What is Culture?</a:t>
            </a:r>
          </a:p>
        </p:txBody>
      </p:sp>
      <p:sp>
        <p:nvSpPr>
          <p:cNvPr id="3075" name="Rectangle 3"/>
          <p:cNvSpPr>
            <a:spLocks noGrp="1" noChangeArrowheads="1"/>
          </p:cNvSpPr>
          <p:nvPr>
            <p:ph type="body" idx="1"/>
          </p:nvPr>
        </p:nvSpPr>
        <p:spPr>
          <a:xfrm>
            <a:off x="-30892" y="990600"/>
            <a:ext cx="5288692" cy="3429000"/>
          </a:xfrm>
          <a:ln>
            <a:solidFill>
              <a:schemeClr val="accent1"/>
            </a:solidFill>
          </a:ln>
        </p:spPr>
        <p:txBody>
          <a:bodyPr/>
          <a:lstStyle/>
          <a:p>
            <a:pPr eaLnBrk="1" hangingPunct="1">
              <a:defRPr/>
            </a:pPr>
            <a:r>
              <a:rPr lang="en-US" sz="2400" dirty="0" smtClean="0"/>
              <a:t>Sum of all the typical activities of a group of people </a:t>
            </a:r>
          </a:p>
          <a:p>
            <a:pPr lvl="1" eaLnBrk="1" hangingPunct="1">
              <a:defRPr/>
            </a:pPr>
            <a:r>
              <a:rPr lang="en-US" sz="2400" dirty="0" smtClean="0"/>
              <a:t>Cultural Traits: Values, Material items, Political institutions, housing (architecture), religion, transportation, entertainment, art, technology</a:t>
            </a:r>
          </a:p>
          <a:p>
            <a:pPr marL="457200" lvl="1" indent="0" eaLnBrk="1" hangingPunct="1">
              <a:buNone/>
              <a:defRPr/>
            </a:pPr>
            <a:r>
              <a:rPr lang="en-US" sz="2400" dirty="0"/>
              <a:t> </a:t>
            </a:r>
            <a:r>
              <a:rPr lang="en-US" sz="2400" dirty="0" smtClean="0"/>
              <a:t>          = Cultural Identity</a:t>
            </a:r>
          </a:p>
        </p:txBody>
      </p:sp>
      <p:sp>
        <p:nvSpPr>
          <p:cNvPr id="2" name="Rectangle 1"/>
          <p:cNvSpPr/>
          <p:nvPr/>
        </p:nvSpPr>
        <p:spPr>
          <a:xfrm>
            <a:off x="1412789" y="4191000"/>
            <a:ext cx="6131011" cy="369332"/>
          </a:xfrm>
          <a:prstGeom prst="rect">
            <a:avLst/>
          </a:prstGeom>
          <a:ln>
            <a:solidFill>
              <a:schemeClr val="tx1"/>
            </a:solidFill>
          </a:ln>
        </p:spPr>
        <p:txBody>
          <a:bodyPr wrap="square">
            <a:spAutoFit/>
          </a:bodyPr>
          <a:lstStyle/>
          <a:p>
            <a:r>
              <a:rPr lang="en-US" dirty="0"/>
              <a:t>Many traits are linked together and affect each other </a:t>
            </a:r>
          </a:p>
        </p:txBody>
      </p:sp>
      <p:sp>
        <p:nvSpPr>
          <p:cNvPr id="6" name="TextBox 5"/>
          <p:cNvSpPr txBox="1"/>
          <p:nvPr/>
        </p:nvSpPr>
        <p:spPr>
          <a:xfrm>
            <a:off x="152400" y="4560332"/>
            <a:ext cx="8340811" cy="461665"/>
          </a:xfrm>
          <a:prstGeom prst="rect">
            <a:avLst/>
          </a:prstGeom>
          <a:noFill/>
          <a:ln>
            <a:solidFill>
              <a:schemeClr val="tx1"/>
            </a:solidFill>
          </a:ln>
        </p:spPr>
        <p:txBody>
          <a:bodyPr wrap="square" rtlCol="0">
            <a:spAutoFit/>
          </a:bodyPr>
          <a:lstStyle/>
          <a:p>
            <a:r>
              <a:rPr lang="en-US" sz="2400" dirty="0" smtClean="0"/>
              <a:t>Religion  values                      Clothes                Food    </a:t>
            </a:r>
            <a:endParaRPr lang="en-US" sz="2400" dirty="0"/>
          </a:p>
        </p:txBody>
      </p:sp>
      <p:pic>
        <p:nvPicPr>
          <p:cNvPr id="7" name="Picture 4" descr="http://t2.gstatic.com/images?q=tbn:ANd9GcRq3w7B1jZKopQOb6xdfly5FC3xORK0mxsmjhZ4gngGJ1_EpNo&amp;t=1&amp;usg=__1s_jZsEE4hzSmzYWJIFo8YogC8s="/>
          <p:cNvPicPr>
            <a:picLocks noChangeAspect="1" noChangeArrowheads="1"/>
          </p:cNvPicPr>
          <p:nvPr/>
        </p:nvPicPr>
        <p:blipFill>
          <a:blip r:embed="rId3" cstate="print"/>
          <a:srcRect/>
          <a:stretch>
            <a:fillRect/>
          </a:stretch>
        </p:blipFill>
        <p:spPr bwMode="auto">
          <a:xfrm>
            <a:off x="152400" y="5021997"/>
            <a:ext cx="2828925" cy="1619251"/>
          </a:xfrm>
          <a:prstGeom prst="rect">
            <a:avLst/>
          </a:prstGeom>
          <a:noFill/>
        </p:spPr>
      </p:pic>
      <p:pic>
        <p:nvPicPr>
          <p:cNvPr id="8" name="Picture 8" descr="http://t0.gstatic.com/images?q=tbn:ANd9GcS2ncgxN1zYMCylJLUEJvIj7VQehWlu0BSJ7R8HSunO6Qxs0Eg&amp;t=1&amp;usg=__SiuVD5nonu6-FDrQ4OsrbehchNw="/>
          <p:cNvPicPr>
            <a:picLocks noChangeAspect="1" noChangeArrowheads="1"/>
          </p:cNvPicPr>
          <p:nvPr/>
        </p:nvPicPr>
        <p:blipFill>
          <a:blip r:embed="rId4" cstate="print"/>
          <a:srcRect/>
          <a:stretch>
            <a:fillRect/>
          </a:stretch>
        </p:blipFill>
        <p:spPr bwMode="auto">
          <a:xfrm>
            <a:off x="7081866" y="5132608"/>
            <a:ext cx="1147733" cy="1746824"/>
          </a:xfrm>
          <a:prstGeom prst="rect">
            <a:avLst/>
          </a:prstGeom>
          <a:noFill/>
        </p:spPr>
      </p:pic>
      <p:pic>
        <p:nvPicPr>
          <p:cNvPr id="9" name="Picture 6" descr="http://t1.gstatic.com/images?q=tbn:ANd9GcSHIMLglk7tA91jO6hBNhNyRv-8g46Ndn3Fi6rIzAJSR5rNZJY&amp;t=1&amp;usg=__9NA0x-VLvJCGh6upS58VrG9BYiM="/>
          <p:cNvPicPr>
            <a:picLocks noChangeAspect="1" noChangeArrowheads="1"/>
          </p:cNvPicPr>
          <p:nvPr/>
        </p:nvPicPr>
        <p:blipFill>
          <a:blip r:embed="rId5" cstate="print"/>
          <a:srcRect/>
          <a:stretch>
            <a:fillRect/>
          </a:stretch>
        </p:blipFill>
        <p:spPr bwMode="auto">
          <a:xfrm>
            <a:off x="3810000" y="5022633"/>
            <a:ext cx="2507531" cy="1871005"/>
          </a:xfrm>
          <a:prstGeom prst="rect">
            <a:avLst/>
          </a:prstGeom>
          <a:noFill/>
        </p:spPr>
      </p:pic>
      <p:sp>
        <p:nvSpPr>
          <p:cNvPr id="3" name="Right Arrow 2"/>
          <p:cNvSpPr/>
          <p:nvPr/>
        </p:nvSpPr>
        <p:spPr>
          <a:xfrm>
            <a:off x="2819400" y="4560332"/>
            <a:ext cx="1066800"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486400" y="4560331"/>
            <a:ext cx="1066800"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bwMode="auto">
          <a:xfrm>
            <a:off x="228600" y="4495800"/>
            <a:ext cx="8763000" cy="573731"/>
          </a:xfrm>
          <a:prstGeom prst="rect">
            <a:avLst/>
          </a:prstGeom>
          <a:solidFill>
            <a:schemeClr val="accent1">
              <a:tint val="40000"/>
              <a:hueOff val="0"/>
              <a:satOff val="0"/>
              <a:lumOff val="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t>Ethnic Group     Food     Religion     Values    </a:t>
            </a:r>
            <a:endParaRPr lang="en-US" kern="0" dirty="0"/>
          </a:p>
        </p:txBody>
      </p:sp>
      <p:pic>
        <p:nvPicPr>
          <p:cNvPr id="13" name="Picture 6" descr="http://t3.gstatic.com/images?q=tbn:ANd9GcRKEQEQudNTXiSXOnaUa7HRLnXqsT_yKK-KGo0SlmiGvxiKGno&amp;t=1&amp;usg=__9CEQIMl-7557SBLvcXAec1N-zV4="/>
          <p:cNvPicPr>
            <a:picLocks noChangeAspect="1" noChangeArrowheads="1"/>
          </p:cNvPicPr>
          <p:nvPr/>
        </p:nvPicPr>
        <p:blipFill>
          <a:blip r:embed="rId6" cstate="print"/>
          <a:srcRect/>
          <a:stretch>
            <a:fillRect/>
          </a:stretch>
        </p:blipFill>
        <p:spPr bwMode="auto">
          <a:xfrm>
            <a:off x="0" y="4973685"/>
            <a:ext cx="2590800" cy="1968899"/>
          </a:xfrm>
          <a:prstGeom prst="rect">
            <a:avLst/>
          </a:prstGeom>
          <a:noFill/>
        </p:spPr>
      </p:pic>
      <p:pic>
        <p:nvPicPr>
          <p:cNvPr id="14" name="Picture 12" descr="http://t1.gstatic.com/images?q=tbn:ANd9GcRptAyWwOFGSr2KD8WH91zF6BoG7gpQrKHxeL2WUf44nq6m0as&amp;t=1&amp;usg=__nU6fYGkuOuECCsF7rlRai_IoFcM="/>
          <p:cNvPicPr>
            <a:picLocks noChangeAspect="1" noChangeArrowheads="1"/>
          </p:cNvPicPr>
          <p:nvPr/>
        </p:nvPicPr>
        <p:blipFill>
          <a:blip r:embed="rId7" cstate="print"/>
          <a:srcRect/>
          <a:stretch>
            <a:fillRect/>
          </a:stretch>
        </p:blipFill>
        <p:spPr bwMode="auto">
          <a:xfrm>
            <a:off x="2590800" y="5020683"/>
            <a:ext cx="2163536" cy="1620565"/>
          </a:xfrm>
          <a:prstGeom prst="rect">
            <a:avLst/>
          </a:prstGeom>
          <a:noFill/>
        </p:spPr>
      </p:pic>
      <p:pic>
        <p:nvPicPr>
          <p:cNvPr id="15" name="Picture 14" descr="http://t2.gstatic.com/images?q=tbn:ANd9GcS6VZzgzsaSzYFnHNf0cPb5hhO6nFCbXqGXvG2QZ8_idlHrvF4&amp;t=1&amp;usg=__3UQll8uJMxfne141LJO_VYCoExQ="/>
          <p:cNvPicPr>
            <a:picLocks noChangeAspect="1" noChangeArrowheads="1"/>
          </p:cNvPicPr>
          <p:nvPr/>
        </p:nvPicPr>
        <p:blipFill>
          <a:blip r:embed="rId8" cstate="print"/>
          <a:srcRect/>
          <a:stretch>
            <a:fillRect/>
          </a:stretch>
        </p:blipFill>
        <p:spPr bwMode="auto">
          <a:xfrm>
            <a:off x="4596245" y="5069531"/>
            <a:ext cx="2320565" cy="1760983"/>
          </a:xfrm>
          <a:prstGeom prst="rect">
            <a:avLst/>
          </a:prstGeom>
          <a:noFill/>
        </p:spPr>
      </p:pic>
      <p:pic>
        <p:nvPicPr>
          <p:cNvPr id="16" name="Picture 18" descr="http://t3.gstatic.com/images?q=tbn:ANd9GcQcRcetyw2xcx0DTNQXdVmgg_KVx2OzgkeiuyQe5dqIe2wau78&amp;t=1&amp;usg=__J9JQ-yMmx08cGx8iSwhigz7vCoI="/>
          <p:cNvPicPr>
            <a:picLocks noChangeAspect="1" noChangeArrowheads="1"/>
          </p:cNvPicPr>
          <p:nvPr/>
        </p:nvPicPr>
        <p:blipFill>
          <a:blip r:embed="rId9" cstate="print"/>
          <a:srcRect/>
          <a:stretch>
            <a:fillRect/>
          </a:stretch>
        </p:blipFill>
        <p:spPr bwMode="auto">
          <a:xfrm>
            <a:off x="6916810" y="5114828"/>
            <a:ext cx="2071689" cy="1715686"/>
          </a:xfrm>
          <a:prstGeom prst="rect">
            <a:avLst/>
          </a:prstGeom>
          <a:noFill/>
        </p:spPr>
      </p:pic>
    </p:spTree>
    <p:extLst>
      <p:ext uri="{BB962C8B-B14F-4D97-AF65-F5344CB8AC3E}">
        <p14:creationId xmlns:p14="http://schemas.microsoft.com/office/powerpoint/2010/main" val="219815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How does Culture Change</a:t>
            </a:r>
            <a:endParaRPr lang="en-US" dirty="0"/>
          </a:p>
        </p:txBody>
      </p:sp>
      <p:sp>
        <p:nvSpPr>
          <p:cNvPr id="3" name="Content Placeholder 2"/>
          <p:cNvSpPr>
            <a:spLocks noGrp="1"/>
          </p:cNvSpPr>
          <p:nvPr>
            <p:ph idx="1"/>
          </p:nvPr>
        </p:nvSpPr>
        <p:spPr>
          <a:xfrm>
            <a:off x="533400" y="990600"/>
            <a:ext cx="8229600" cy="4525963"/>
          </a:xfrm>
        </p:spPr>
        <p:txBody>
          <a:bodyPr/>
          <a:lstStyle/>
          <a:p>
            <a:pPr marL="0" indent="0">
              <a:buNone/>
            </a:pPr>
            <a:r>
              <a:rPr lang="en-US" dirty="0" smtClean="0"/>
              <a:t>Examples:</a:t>
            </a:r>
          </a:p>
          <a:p>
            <a:r>
              <a:rPr lang="en-US" sz="2400" dirty="0" smtClean="0"/>
              <a:t>Acculturation – the process of the less dominant culture adopting the traits of the more dominate one</a:t>
            </a:r>
          </a:p>
          <a:p>
            <a:r>
              <a:rPr lang="en-US" sz="2400" dirty="0" smtClean="0"/>
              <a:t>Assimilation – when immigrants lose their native customs completely</a:t>
            </a:r>
          </a:p>
          <a:p>
            <a:r>
              <a:rPr lang="en-US" sz="2400" dirty="0"/>
              <a:t>Transculturation– two-way flow of culture, a merging and converging of cultures</a:t>
            </a:r>
          </a:p>
          <a:p>
            <a:endParaRPr lang="en-US" dirty="0" smtClean="0"/>
          </a:p>
        </p:txBody>
      </p:sp>
      <p:pic>
        <p:nvPicPr>
          <p:cNvPr id="4" name="Picture 4" descr="http://t3.gstatic.com/images?q=tbn:ANd9GcQlxKwmealiKMtx-mdiTGQvEkTDqFqH21pmQJUNqHa3aHgN41M&amp;t=1&amp;usg=__ImJmAKTn1ujEpOi9KL7XFuoE3iw="/>
          <p:cNvPicPr>
            <a:picLocks noChangeAspect="1" noChangeArrowheads="1"/>
          </p:cNvPicPr>
          <p:nvPr/>
        </p:nvPicPr>
        <p:blipFill>
          <a:blip r:embed="rId2" cstate="print"/>
          <a:srcRect/>
          <a:stretch>
            <a:fillRect/>
          </a:stretch>
        </p:blipFill>
        <p:spPr bwMode="auto">
          <a:xfrm>
            <a:off x="0" y="3956957"/>
            <a:ext cx="2819400" cy="2122715"/>
          </a:xfrm>
          <a:prstGeom prst="rect">
            <a:avLst/>
          </a:prstGeom>
          <a:noFill/>
        </p:spPr>
      </p:pic>
      <p:pic>
        <p:nvPicPr>
          <p:cNvPr id="5" name="Picture 6" descr="http://t2.gstatic.com/images?q=tbn:ANd9GcRKSVc1gO7AWEnC-azo1LLGppa1lesUBWW0bIpZHNqHdR2-OLM&amp;t=1&amp;usg=__RnQPITFx8hRgRduJRjjHmTkc68g="/>
          <p:cNvPicPr>
            <a:picLocks noChangeAspect="1" noChangeArrowheads="1"/>
          </p:cNvPicPr>
          <p:nvPr/>
        </p:nvPicPr>
        <p:blipFill>
          <a:blip r:embed="rId3" cstate="print"/>
          <a:srcRect/>
          <a:stretch>
            <a:fillRect/>
          </a:stretch>
        </p:blipFill>
        <p:spPr bwMode="auto">
          <a:xfrm>
            <a:off x="2590800" y="4724400"/>
            <a:ext cx="3435456" cy="2133600"/>
          </a:xfrm>
          <a:prstGeom prst="rect">
            <a:avLst/>
          </a:prstGeom>
          <a:noFill/>
        </p:spPr>
      </p:pic>
      <p:pic>
        <p:nvPicPr>
          <p:cNvPr id="6" name="Picture 2" descr="http://t3.gstatic.com/images?q=tbn:ANd9GcQYh0InXR43pPZURXMx9MFvWD_yl8cgU56Bgr9NOosE0EENl5A&amp;t=1&amp;usg=__AFaPDQhIgjayBIOTqISTXOX4Lyw="/>
          <p:cNvPicPr>
            <a:picLocks noChangeAspect="1" noChangeArrowheads="1"/>
          </p:cNvPicPr>
          <p:nvPr/>
        </p:nvPicPr>
        <p:blipFill>
          <a:blip r:embed="rId4" cstate="print"/>
          <a:srcRect/>
          <a:stretch>
            <a:fillRect/>
          </a:stretch>
        </p:blipFill>
        <p:spPr bwMode="auto">
          <a:xfrm>
            <a:off x="6019800" y="3652157"/>
            <a:ext cx="3124200" cy="3205843"/>
          </a:xfrm>
          <a:prstGeom prst="rect">
            <a:avLst/>
          </a:prstGeom>
          <a:noFill/>
        </p:spPr>
      </p:pic>
    </p:spTree>
    <p:extLst>
      <p:ext uri="{BB962C8B-B14F-4D97-AF65-F5344CB8AC3E}">
        <p14:creationId xmlns:p14="http://schemas.microsoft.com/office/powerpoint/2010/main" val="3828183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smtClean="0"/>
              <a:t>How does Culture Change</a:t>
            </a:r>
            <a:endParaRPr lang="en-US" dirty="0"/>
          </a:p>
        </p:txBody>
      </p:sp>
      <p:sp>
        <p:nvSpPr>
          <p:cNvPr id="3" name="Content Placeholder 2"/>
          <p:cNvSpPr>
            <a:spLocks noGrp="1"/>
          </p:cNvSpPr>
          <p:nvPr>
            <p:ph idx="1"/>
          </p:nvPr>
        </p:nvSpPr>
        <p:spPr>
          <a:xfrm>
            <a:off x="457200" y="838200"/>
            <a:ext cx="8229600" cy="4525963"/>
          </a:xfrm>
        </p:spPr>
        <p:txBody>
          <a:bodyPr/>
          <a:lstStyle/>
          <a:p>
            <a:pPr marL="0" indent="0">
              <a:buNone/>
            </a:pPr>
            <a:r>
              <a:rPr lang="en-US" dirty="0" smtClean="0"/>
              <a:t>Examples:</a:t>
            </a:r>
          </a:p>
          <a:p>
            <a:r>
              <a:rPr lang="en-US" dirty="0" smtClean="0"/>
              <a:t>Innovation – new creation/ new ideas that a culture accepts</a:t>
            </a:r>
          </a:p>
          <a:p>
            <a:r>
              <a:rPr lang="en-US" dirty="0" smtClean="0"/>
              <a:t>Diffusion – when an idea or innovation spread from one person or a group to another and is adopted </a:t>
            </a:r>
          </a:p>
          <a:p>
            <a:pPr lvl="1"/>
            <a:r>
              <a:rPr lang="en-US" sz="1400" dirty="0" smtClean="0"/>
              <a:t>(remember all the different ways this can spread)</a:t>
            </a:r>
          </a:p>
          <a:p>
            <a:endParaRPr lang="en-US" dirty="0"/>
          </a:p>
        </p:txBody>
      </p:sp>
      <p:pic>
        <p:nvPicPr>
          <p:cNvPr id="4" name="Picture 8" descr="http://t3.gstatic.com/images?q=tbn:ANd9GcS5bUqsUWZh-hwAwFLdMRkjpYCrHLQPXags2wktlOG1jRrWA80&amp;t=1&amp;usg=__4TE7VhCT09_q7qyXEFziGkc_8ls="/>
          <p:cNvPicPr>
            <a:picLocks noChangeAspect="1" noChangeArrowheads="1"/>
          </p:cNvPicPr>
          <p:nvPr/>
        </p:nvPicPr>
        <p:blipFill>
          <a:blip r:embed="rId2" cstate="print"/>
          <a:srcRect/>
          <a:stretch>
            <a:fillRect/>
          </a:stretch>
        </p:blipFill>
        <p:spPr bwMode="auto">
          <a:xfrm>
            <a:off x="304800" y="4419600"/>
            <a:ext cx="2028825" cy="2257426"/>
          </a:xfrm>
          <a:prstGeom prst="rect">
            <a:avLst/>
          </a:prstGeom>
          <a:noFill/>
        </p:spPr>
      </p:pic>
      <p:pic>
        <p:nvPicPr>
          <p:cNvPr id="5" name="Picture 6" descr="http://t3.gstatic.com/images?q=tbn:ANd9GcTBVdN63mkIeeQGcU3sx8o1tA1V33f5Y3Cou1JWgSczTLvt5yo&amp;t=1&amp;usg=__esNQD1UQ1O971N-7o8zPQJXTIMo="/>
          <p:cNvPicPr>
            <a:picLocks noChangeAspect="1" noChangeArrowheads="1"/>
          </p:cNvPicPr>
          <p:nvPr/>
        </p:nvPicPr>
        <p:blipFill>
          <a:blip r:embed="rId3" cstate="print"/>
          <a:srcRect/>
          <a:stretch>
            <a:fillRect/>
          </a:stretch>
        </p:blipFill>
        <p:spPr bwMode="auto">
          <a:xfrm>
            <a:off x="4495800" y="4557712"/>
            <a:ext cx="2314575" cy="1981201"/>
          </a:xfrm>
          <a:prstGeom prst="rect">
            <a:avLst/>
          </a:prstGeom>
          <a:noFill/>
        </p:spPr>
      </p:pic>
      <p:sp>
        <p:nvSpPr>
          <p:cNvPr id="6" name="Right Arrow 5"/>
          <p:cNvSpPr/>
          <p:nvPr/>
        </p:nvSpPr>
        <p:spPr>
          <a:xfrm>
            <a:off x="2438400" y="5105400"/>
            <a:ext cx="1905000" cy="6477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415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smtClean="0"/>
              <a:t>How do we interpret culture</a:t>
            </a:r>
            <a:endParaRPr lang="en-US" kern="0" dirty="0"/>
          </a:p>
        </p:txBody>
      </p:sp>
      <p:sp>
        <p:nvSpPr>
          <p:cNvPr id="5" name="Content Placeholder 2"/>
          <p:cNvSpPr txBox="1">
            <a:spLocks/>
          </p:cNvSpPr>
          <p:nvPr/>
        </p:nvSpPr>
        <p:spPr bwMode="auto">
          <a:xfrm>
            <a:off x="480646" y="14478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kern="0" dirty="0" smtClean="0"/>
              <a:t>Ethnocentrism: </a:t>
            </a:r>
          </a:p>
          <a:p>
            <a:r>
              <a:rPr lang="en-US" kern="0" dirty="0" smtClean="0"/>
              <a:t>The practice of judging another culture by the standards of one’s own culture</a:t>
            </a:r>
          </a:p>
          <a:p>
            <a:endParaRPr lang="en-US" kern="0" dirty="0" smtClean="0"/>
          </a:p>
          <a:p>
            <a:pPr marL="0" indent="0">
              <a:buNone/>
            </a:pPr>
            <a:r>
              <a:rPr lang="en-US" kern="0" dirty="0" smtClean="0"/>
              <a:t>Cultural Relativism:</a:t>
            </a:r>
          </a:p>
          <a:p>
            <a:r>
              <a:rPr lang="en-US" kern="0" dirty="0" smtClean="0"/>
              <a:t>The practice of evaluating a culture by its own standards</a:t>
            </a:r>
            <a:endParaRPr lang="en-US" kern="0" dirty="0"/>
          </a:p>
        </p:txBody>
      </p:sp>
      <p:sp>
        <p:nvSpPr>
          <p:cNvPr id="2" name="Rectangle 1"/>
          <p:cNvSpPr/>
          <p:nvPr/>
        </p:nvSpPr>
        <p:spPr>
          <a:xfrm>
            <a:off x="4595446" y="5669155"/>
            <a:ext cx="4572000" cy="1200329"/>
          </a:xfrm>
          <a:prstGeom prst="rect">
            <a:avLst/>
          </a:prstGeom>
        </p:spPr>
        <p:txBody>
          <a:bodyPr>
            <a:spAutoFit/>
          </a:bodyPr>
          <a:lstStyle/>
          <a:p>
            <a:r>
              <a:rPr lang="en-US" dirty="0">
                <a:hlinkClick r:id="rId2"/>
              </a:rPr>
              <a:t>http://www.cc.com/video-clips/xer89g/the-daily-show-with-jon-stewart-jason-jones--behind-the-veil---</a:t>
            </a:r>
            <a:r>
              <a:rPr lang="en-US" dirty="0" smtClean="0">
                <a:hlinkClick r:id="rId2"/>
              </a:rPr>
              <a:t>ayatollah-you-so</a:t>
            </a:r>
            <a:endParaRPr lang="en-US" dirty="0" smtClean="0"/>
          </a:p>
          <a:p>
            <a:endParaRPr lang="en-US" dirty="0"/>
          </a:p>
        </p:txBody>
      </p:sp>
    </p:spTree>
    <p:extLst>
      <p:ext uri="{BB962C8B-B14F-4D97-AF65-F5344CB8AC3E}">
        <p14:creationId xmlns:p14="http://schemas.microsoft.com/office/powerpoint/2010/main" val="3658714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p>
            <a:r>
              <a:rPr lang="en-US" dirty="0" smtClean="0"/>
              <a:t>Groupings</a:t>
            </a:r>
            <a:endParaRPr lang="en-US" dirty="0"/>
          </a:p>
        </p:txBody>
      </p:sp>
      <p:sp>
        <p:nvSpPr>
          <p:cNvPr id="3" name="Content Placeholder 2"/>
          <p:cNvSpPr>
            <a:spLocks noGrp="1"/>
          </p:cNvSpPr>
          <p:nvPr>
            <p:ph idx="1"/>
          </p:nvPr>
        </p:nvSpPr>
        <p:spPr>
          <a:xfrm>
            <a:off x="76200" y="990600"/>
            <a:ext cx="4800600" cy="5486400"/>
          </a:xfrm>
        </p:spPr>
        <p:txBody>
          <a:bodyPr/>
          <a:lstStyle/>
          <a:p>
            <a:r>
              <a:rPr lang="en-US" dirty="0" smtClean="0"/>
              <a:t>Cultural systems </a:t>
            </a:r>
            <a:r>
              <a:rPr lang="en-US" sz="2000" dirty="0" smtClean="0"/>
              <a:t>– a group of interconnected culture complexes – an area with strong cultural ties that bind people together</a:t>
            </a:r>
          </a:p>
          <a:p>
            <a:endParaRPr lang="en-US" sz="2000" dirty="0" smtClean="0"/>
          </a:p>
          <a:p>
            <a:r>
              <a:rPr lang="en-US" dirty="0" smtClean="0"/>
              <a:t>Cultural Region –</a:t>
            </a:r>
            <a:r>
              <a:rPr lang="en-US" sz="2000" dirty="0" smtClean="0"/>
              <a:t> an area marked by culture that distinguishes itself from other regions</a:t>
            </a:r>
          </a:p>
          <a:p>
            <a:endParaRPr lang="en-US" sz="2000" dirty="0" smtClean="0"/>
          </a:p>
          <a:p>
            <a:r>
              <a:rPr lang="en-US" dirty="0" smtClean="0"/>
              <a:t>Cultural Realm </a:t>
            </a:r>
            <a:r>
              <a:rPr lang="en-US" sz="2000" dirty="0" smtClean="0"/>
              <a:t>– a large area marked by a number of cultural regions – it is set apart from other world areas b/c of these regions </a:t>
            </a:r>
          </a:p>
          <a:p>
            <a:endParaRPr lang="en-US" dirty="0"/>
          </a:p>
          <a:p>
            <a:endParaRPr lang="en-US" dirty="0" smtClean="0"/>
          </a:p>
          <a:p>
            <a:pPr marL="0" indent="0">
              <a:buNone/>
            </a:pPr>
            <a:endParaRPr lang="en-US" dirty="0"/>
          </a:p>
        </p:txBody>
      </p:sp>
      <p:pic>
        <p:nvPicPr>
          <p:cNvPr id="4" name="Picture 2" descr="http://t0.gstatic.com/images?q=tbn:ANd9GcSfAxgws4bPhLplxSLBSplylYFvhFHilm22wwjNKq19MoObk3U&amp;t=1&amp;usg=__ALCrNagw8Mdyb4hpujVrM8F0Xjs="/>
          <p:cNvPicPr>
            <a:picLocks noChangeAspect="1" noChangeArrowheads="1"/>
          </p:cNvPicPr>
          <p:nvPr/>
        </p:nvPicPr>
        <p:blipFill>
          <a:blip r:embed="rId2" cstate="print"/>
          <a:srcRect/>
          <a:stretch>
            <a:fillRect/>
          </a:stretch>
        </p:blipFill>
        <p:spPr bwMode="auto">
          <a:xfrm>
            <a:off x="4922956" y="5000624"/>
            <a:ext cx="2466975" cy="1857376"/>
          </a:xfrm>
          <a:prstGeom prst="rect">
            <a:avLst/>
          </a:prstGeom>
          <a:noFill/>
        </p:spPr>
      </p:pic>
      <p:pic>
        <p:nvPicPr>
          <p:cNvPr id="5" name="Picture 4" descr="http://t0.gstatic.com/images?q=tbn:ANd9GcTbSo_nCUPf9ssaJ8hWNR4LL7ITFAwrSBDH5YoIEucnZ7KovVA&amp;t=1&amp;usg=__VUAENpIeoqt7mSdu7hh3utdTghs="/>
          <p:cNvPicPr>
            <a:picLocks noChangeAspect="1" noChangeArrowheads="1"/>
          </p:cNvPicPr>
          <p:nvPr/>
        </p:nvPicPr>
        <p:blipFill>
          <a:blip r:embed="rId3" cstate="print"/>
          <a:srcRect/>
          <a:stretch>
            <a:fillRect/>
          </a:stretch>
        </p:blipFill>
        <p:spPr bwMode="auto">
          <a:xfrm>
            <a:off x="6934200" y="2819400"/>
            <a:ext cx="1876425" cy="2428875"/>
          </a:xfrm>
          <a:prstGeom prst="rect">
            <a:avLst/>
          </a:prstGeom>
          <a:noFill/>
        </p:spPr>
      </p:pic>
      <p:pic>
        <p:nvPicPr>
          <p:cNvPr id="2050" name="Picture 2" descr="http://canadianimmigrant.ca/wordpress/wp-content/uploads/IMG_0634ethnic-enxlav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533" y="838200"/>
            <a:ext cx="3333750" cy="22193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84883" y="2937570"/>
            <a:ext cx="3200400" cy="3539430"/>
          </a:xfrm>
          <a:prstGeom prst="rect">
            <a:avLst/>
          </a:prstGeom>
          <a:solidFill>
            <a:srgbClr val="92D050"/>
          </a:solidFill>
        </p:spPr>
        <p:txBody>
          <a:bodyPr wrap="square" rtlCol="0">
            <a:spAutoFit/>
          </a:bodyPr>
          <a:lstStyle/>
          <a:p>
            <a:r>
              <a:rPr lang="en-US" sz="2800" b="1" dirty="0" smtClean="0"/>
              <a:t>Ethnic Enclaves</a:t>
            </a:r>
            <a:r>
              <a:rPr lang="en-US" sz="2800" dirty="0" smtClean="0"/>
              <a:t>: </a:t>
            </a:r>
          </a:p>
          <a:p>
            <a:endParaRPr lang="en-US" sz="2800" dirty="0"/>
          </a:p>
          <a:p>
            <a:r>
              <a:rPr lang="en-US" sz="2800" dirty="0" smtClean="0"/>
              <a:t>An area w/ high ethnic concentrations, characteristic cultural identity &amp; Economic Activity</a:t>
            </a:r>
            <a:endParaRPr lang="en-US" sz="2800" dirty="0"/>
          </a:p>
        </p:txBody>
      </p:sp>
    </p:spTree>
    <p:extLst>
      <p:ext uri="{BB962C8B-B14F-4D97-AF65-F5344CB8AC3E}">
        <p14:creationId xmlns:p14="http://schemas.microsoft.com/office/powerpoint/2010/main" val="143217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8"/>
            <a:ext cx="9144000" cy="1077912"/>
          </a:xfrm>
        </p:spPr>
        <p:txBody>
          <a:bodyPr anchor="ctr"/>
          <a:lstStyle/>
          <a:p>
            <a:pPr>
              <a:defRPr/>
            </a:pPr>
            <a:r>
              <a:rPr lang="en-US" dirty="0" smtClean="0">
                <a:solidFill>
                  <a:schemeClr val="bg1"/>
                </a:solidFill>
                <a:ea typeface="+mj-ea"/>
              </a:rPr>
              <a:t>Habit vs. </a:t>
            </a:r>
            <a:r>
              <a:rPr lang="en-US" dirty="0" smtClean="0">
                <a:solidFill>
                  <a:schemeClr val="bg1"/>
                </a:solidFill>
              </a:rPr>
              <a:t>Custom</a:t>
            </a:r>
            <a:endParaRPr lang="en-US" dirty="0">
              <a:solidFill>
                <a:schemeClr val="bg1"/>
              </a:solidFill>
              <a:ea typeface="+mj-ea"/>
            </a:endParaRPr>
          </a:p>
        </p:txBody>
      </p:sp>
      <p:sp>
        <p:nvSpPr>
          <p:cNvPr id="3" name="Content Placeholder 2"/>
          <p:cNvSpPr>
            <a:spLocks noGrp="1"/>
          </p:cNvSpPr>
          <p:nvPr>
            <p:ph idx="4294967295"/>
          </p:nvPr>
        </p:nvSpPr>
        <p:spPr>
          <a:xfrm>
            <a:off x="457200" y="1143000"/>
            <a:ext cx="8229600" cy="5106988"/>
          </a:xfrm>
        </p:spPr>
        <p:txBody>
          <a:bodyPr/>
          <a:lstStyle/>
          <a:p>
            <a:pPr>
              <a:defRPr/>
            </a:pPr>
            <a:r>
              <a:rPr lang="en-US" dirty="0" smtClean="0">
                <a:ea typeface="+mn-ea"/>
              </a:rPr>
              <a:t>Geographers study how culture influences behavior.</a:t>
            </a:r>
          </a:p>
          <a:p>
            <a:pPr lvl="1">
              <a:defRPr/>
            </a:pPr>
            <a:r>
              <a:rPr lang="en-US" dirty="0" smtClean="0">
                <a:ea typeface="+mn-ea"/>
              </a:rPr>
              <a:t>Difference between habit and custom</a:t>
            </a:r>
          </a:p>
          <a:p>
            <a:pPr lvl="2">
              <a:defRPr/>
            </a:pPr>
            <a:r>
              <a:rPr lang="en-US" i="1" dirty="0" smtClean="0">
                <a:ea typeface="+mn-ea"/>
              </a:rPr>
              <a:t>Habit </a:t>
            </a:r>
            <a:r>
              <a:rPr lang="en-US" dirty="0" smtClean="0">
                <a:ea typeface="+mn-ea"/>
              </a:rPr>
              <a:t>is a repetitive act performed by an individual.</a:t>
            </a:r>
          </a:p>
          <a:p>
            <a:pPr lvl="3">
              <a:defRPr/>
            </a:pPr>
            <a:r>
              <a:rPr lang="en-US" dirty="0" smtClean="0">
                <a:ea typeface="+mn-ea"/>
              </a:rPr>
              <a:t>One college student wears jeans with colorful patches.</a:t>
            </a:r>
          </a:p>
          <a:p>
            <a:pPr lvl="3">
              <a:defRPr/>
            </a:pPr>
            <a:endParaRPr lang="en-US" dirty="0" smtClean="0">
              <a:ea typeface="+mn-ea"/>
            </a:endParaRPr>
          </a:p>
          <a:p>
            <a:pPr lvl="2">
              <a:defRPr/>
            </a:pPr>
            <a:r>
              <a:rPr lang="en-US" i="1" dirty="0" smtClean="0">
                <a:ea typeface="+mn-ea"/>
              </a:rPr>
              <a:t>Custom</a:t>
            </a:r>
            <a:r>
              <a:rPr lang="en-US" dirty="0" smtClean="0">
                <a:ea typeface="+mn-ea"/>
              </a:rPr>
              <a:t> is a repetitive act performed by a group.</a:t>
            </a:r>
          </a:p>
          <a:p>
            <a:pPr lvl="3">
              <a:defRPr/>
            </a:pPr>
            <a:r>
              <a:rPr lang="en-US" dirty="0" smtClean="0">
                <a:ea typeface="+mn-ea"/>
              </a:rPr>
              <a:t>All college students from the American South wear jeans with colorful patches.</a:t>
            </a:r>
          </a:p>
        </p:txBody>
      </p:sp>
      <p:sp>
        <p:nvSpPr>
          <p:cNvPr id="4" name="TextBox 3"/>
          <p:cNvSpPr txBox="1"/>
          <p:nvPr/>
        </p:nvSpPr>
        <p:spPr>
          <a:xfrm>
            <a:off x="533400" y="5181600"/>
            <a:ext cx="2971800" cy="369332"/>
          </a:xfrm>
          <a:prstGeom prst="rect">
            <a:avLst/>
          </a:prstGeom>
          <a:noFill/>
          <a:ln>
            <a:solidFill>
              <a:schemeClr val="tx1"/>
            </a:solidFill>
          </a:ln>
        </p:spPr>
        <p:txBody>
          <a:bodyPr wrap="square" rtlCol="0">
            <a:spAutoFit/>
          </a:bodyPr>
          <a:lstStyle/>
          <a:p>
            <a:pPr algn="ctr"/>
            <a:r>
              <a:rPr lang="en-US" dirty="0" smtClean="0"/>
              <a:t>Habit</a:t>
            </a:r>
            <a:endParaRPr lang="en-US" dirty="0"/>
          </a:p>
        </p:txBody>
      </p:sp>
      <p:sp>
        <p:nvSpPr>
          <p:cNvPr id="5" name="TextBox 4"/>
          <p:cNvSpPr txBox="1"/>
          <p:nvPr/>
        </p:nvSpPr>
        <p:spPr>
          <a:xfrm>
            <a:off x="5334000" y="5181600"/>
            <a:ext cx="2971800" cy="369332"/>
          </a:xfrm>
          <a:prstGeom prst="rect">
            <a:avLst/>
          </a:prstGeom>
          <a:noFill/>
          <a:ln>
            <a:solidFill>
              <a:schemeClr val="tx1"/>
            </a:solidFill>
          </a:ln>
        </p:spPr>
        <p:txBody>
          <a:bodyPr wrap="square" rtlCol="0">
            <a:spAutoFit/>
          </a:bodyPr>
          <a:lstStyle/>
          <a:p>
            <a:pPr algn="ctr"/>
            <a:r>
              <a:rPr lang="en-US" dirty="0" smtClean="0"/>
              <a:t>Custom</a:t>
            </a:r>
            <a:endParaRPr lang="en-US" dirty="0"/>
          </a:p>
        </p:txBody>
      </p:sp>
    </p:spTree>
    <p:extLst>
      <p:ext uri="{BB962C8B-B14F-4D97-AF65-F5344CB8AC3E}">
        <p14:creationId xmlns:p14="http://schemas.microsoft.com/office/powerpoint/2010/main" val="3519465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646331"/>
          </a:xfrm>
        </p:spPr>
        <p:txBody>
          <a:bodyPr/>
          <a:lstStyle/>
          <a:p>
            <a:pPr marL="342900" lvl="0" indent="-342900">
              <a:spcBef>
                <a:spcPct val="20000"/>
              </a:spcBef>
              <a:defRPr/>
            </a:pPr>
            <a:r>
              <a:rPr lang="en-US" sz="1800" b="0" dirty="0">
                <a:solidFill>
                  <a:srgbClr val="000000"/>
                </a:solidFill>
                <a:ea typeface="ＭＳ Ｐゴシック"/>
              </a:rPr>
              <a:t>4.1.1: Compare the origin, diffusion, and distribution of folk and popular culture</a:t>
            </a:r>
            <a:r>
              <a:rPr lang="en-US" sz="1800" b="0" dirty="0" smtClean="0">
                <a:solidFill>
                  <a:srgbClr val="000000"/>
                </a:solidFill>
                <a:ea typeface="ＭＳ Ｐゴシック"/>
              </a:rPr>
              <a:t>.</a:t>
            </a:r>
            <a:endParaRPr lang="en-US" sz="1800" dirty="0"/>
          </a:p>
        </p:txBody>
      </p:sp>
      <p:sp>
        <p:nvSpPr>
          <p:cNvPr id="3" name="Text Placeholder 2"/>
          <p:cNvSpPr>
            <a:spLocks noGrp="1"/>
          </p:cNvSpPr>
          <p:nvPr>
            <p:ph type="body" idx="1"/>
          </p:nvPr>
        </p:nvSpPr>
        <p:spPr>
          <a:xfrm>
            <a:off x="228600" y="304800"/>
            <a:ext cx="4268788" cy="639762"/>
          </a:xfrm>
        </p:spPr>
        <p:txBody>
          <a:bodyPr/>
          <a:lstStyle/>
          <a:p>
            <a:r>
              <a:rPr lang="en-US" dirty="0" smtClean="0"/>
              <a:t>               Pop		VS</a:t>
            </a:r>
            <a:endParaRPr lang="en-US" dirty="0"/>
          </a:p>
        </p:txBody>
      </p:sp>
      <p:sp>
        <p:nvSpPr>
          <p:cNvPr id="4" name="Content Placeholder 3"/>
          <p:cNvSpPr>
            <a:spLocks noGrp="1"/>
          </p:cNvSpPr>
          <p:nvPr>
            <p:ph sz="half" idx="2"/>
          </p:nvPr>
        </p:nvSpPr>
        <p:spPr>
          <a:xfrm>
            <a:off x="0" y="2514599"/>
            <a:ext cx="4497388" cy="3611563"/>
          </a:xfrm>
        </p:spPr>
        <p:txBody>
          <a:bodyPr/>
          <a:lstStyle/>
          <a:p>
            <a:pPr lvl="0" eaLnBrk="1" hangingPunct="1">
              <a:lnSpc>
                <a:spcPct val="90000"/>
              </a:lnSpc>
            </a:pPr>
            <a:r>
              <a:rPr lang="en-US" b="1" dirty="0">
                <a:solidFill>
                  <a:srgbClr val="000000"/>
                </a:solidFill>
                <a:ea typeface="+mn-ea"/>
                <a:cs typeface="+mn-cs"/>
              </a:rPr>
              <a:t>Large groups of people</a:t>
            </a:r>
          </a:p>
          <a:p>
            <a:pPr lvl="0" eaLnBrk="1" hangingPunct="1">
              <a:lnSpc>
                <a:spcPct val="90000"/>
              </a:lnSpc>
            </a:pPr>
            <a:r>
              <a:rPr lang="en-US" b="1" dirty="0">
                <a:solidFill>
                  <a:srgbClr val="000000"/>
                </a:solidFill>
                <a:ea typeface="+mn-ea"/>
                <a:cs typeface="+mn-cs"/>
              </a:rPr>
              <a:t>Heterogeneous </a:t>
            </a:r>
            <a:r>
              <a:rPr lang="en-US" b="1" dirty="0" smtClean="0">
                <a:solidFill>
                  <a:srgbClr val="000000"/>
                </a:solidFill>
                <a:ea typeface="+mn-ea"/>
                <a:cs typeface="+mn-cs"/>
              </a:rPr>
              <a:t>groups</a:t>
            </a:r>
            <a:endParaRPr lang="en-US" b="1" dirty="0">
              <a:solidFill>
                <a:srgbClr val="000000"/>
              </a:solidFill>
              <a:ea typeface="+mn-ea"/>
              <a:cs typeface="+mn-cs"/>
            </a:endParaRPr>
          </a:p>
          <a:p>
            <a:pPr lvl="0" eaLnBrk="1" hangingPunct="1">
              <a:lnSpc>
                <a:spcPct val="90000"/>
              </a:lnSpc>
            </a:pPr>
            <a:r>
              <a:rPr lang="en-US" b="1" dirty="0">
                <a:solidFill>
                  <a:srgbClr val="000000"/>
                </a:solidFill>
                <a:ea typeface="+mn-ea"/>
                <a:cs typeface="+mn-cs"/>
              </a:rPr>
              <a:t>Changes </a:t>
            </a:r>
            <a:r>
              <a:rPr lang="en-US" b="1" dirty="0" smtClean="0">
                <a:solidFill>
                  <a:srgbClr val="000000"/>
                </a:solidFill>
                <a:ea typeface="+mn-ea"/>
                <a:cs typeface="+mn-cs"/>
              </a:rPr>
              <a:t>quickly</a:t>
            </a:r>
            <a:endParaRPr lang="en-US" b="1" dirty="0">
              <a:solidFill>
                <a:srgbClr val="000000"/>
              </a:solidFill>
              <a:ea typeface="+mn-ea"/>
              <a:cs typeface="+mn-cs"/>
            </a:endParaRPr>
          </a:p>
          <a:p>
            <a:pPr lvl="0" eaLnBrk="1" hangingPunct="1">
              <a:lnSpc>
                <a:spcPct val="90000"/>
              </a:lnSpc>
            </a:pPr>
            <a:r>
              <a:rPr lang="en-US" b="1" dirty="0">
                <a:solidFill>
                  <a:srgbClr val="000000"/>
                </a:solidFill>
                <a:ea typeface="+mn-ea"/>
                <a:cs typeface="+mn-cs"/>
              </a:rPr>
              <a:t>Dispersed – Global </a:t>
            </a:r>
            <a:r>
              <a:rPr lang="en-US" b="1" dirty="0" smtClean="0">
                <a:solidFill>
                  <a:srgbClr val="000000"/>
                </a:solidFill>
                <a:ea typeface="+mn-ea"/>
                <a:cs typeface="+mn-cs"/>
              </a:rPr>
              <a:t>scale</a:t>
            </a:r>
            <a:endParaRPr lang="en-US" b="1" dirty="0">
              <a:solidFill>
                <a:srgbClr val="000000"/>
              </a:solidFill>
              <a:ea typeface="+mn-ea"/>
              <a:cs typeface="+mn-cs"/>
            </a:endParaRPr>
          </a:p>
          <a:p>
            <a:pPr lvl="1" eaLnBrk="1" hangingPunct="1">
              <a:lnSpc>
                <a:spcPct val="90000"/>
              </a:lnSpc>
            </a:pPr>
            <a:r>
              <a:rPr lang="en-US" b="1" dirty="0">
                <a:solidFill>
                  <a:srgbClr val="000000"/>
                </a:solidFill>
                <a:ea typeface="+mn-ea"/>
                <a:cs typeface="+mn-cs"/>
              </a:rPr>
              <a:t>Ex. Wearing jeans, eating fast food, </a:t>
            </a:r>
            <a:r>
              <a:rPr lang="en-US" b="1" dirty="0">
                <a:solidFill>
                  <a:srgbClr val="000000"/>
                </a:solidFill>
                <a:ea typeface="+mn-ea"/>
                <a:cs typeface="+mn-cs"/>
                <a:hlinkClick r:id="" action="ppaction://noaction"/>
              </a:rPr>
              <a:t>attending sporting </a:t>
            </a:r>
            <a:r>
              <a:rPr lang="en-US" b="1" dirty="0" smtClean="0">
                <a:solidFill>
                  <a:srgbClr val="000000"/>
                </a:solidFill>
                <a:ea typeface="+mn-ea"/>
                <a:cs typeface="+mn-cs"/>
                <a:hlinkClick r:id="" action="ppaction://noaction"/>
              </a:rPr>
              <a:t>events</a:t>
            </a:r>
            <a:endParaRPr lang="en-US" b="1" dirty="0">
              <a:solidFill>
                <a:srgbClr val="000000"/>
              </a:solidFill>
              <a:ea typeface="+mn-ea"/>
              <a:cs typeface="+mn-cs"/>
            </a:endParaRPr>
          </a:p>
          <a:p>
            <a:pPr lvl="0" eaLnBrk="1" hangingPunct="1">
              <a:lnSpc>
                <a:spcPct val="90000"/>
              </a:lnSpc>
            </a:pPr>
            <a:r>
              <a:rPr lang="en-US" b="1" dirty="0" smtClean="0">
                <a:solidFill>
                  <a:srgbClr val="000000"/>
                </a:solidFill>
              </a:rPr>
              <a:t>Hierarchical Diffusion </a:t>
            </a:r>
            <a:r>
              <a:rPr lang="en-US" b="1" dirty="0">
                <a:solidFill>
                  <a:srgbClr val="000000"/>
                </a:solidFill>
              </a:rPr>
              <a:t>through major centers i.e. NYC, LA, Chicago, London</a:t>
            </a:r>
          </a:p>
          <a:p>
            <a:endParaRPr lang="en-US" dirty="0"/>
          </a:p>
        </p:txBody>
      </p:sp>
      <p:sp>
        <p:nvSpPr>
          <p:cNvPr id="5" name="Text Placeholder 4"/>
          <p:cNvSpPr>
            <a:spLocks noGrp="1"/>
          </p:cNvSpPr>
          <p:nvPr>
            <p:ph type="body" sz="quarter" idx="3"/>
          </p:nvPr>
        </p:nvSpPr>
        <p:spPr>
          <a:xfrm>
            <a:off x="4645025" y="381000"/>
            <a:ext cx="4041775" cy="639762"/>
          </a:xfrm>
        </p:spPr>
        <p:txBody>
          <a:bodyPr/>
          <a:lstStyle/>
          <a:p>
            <a:r>
              <a:rPr lang="en-US" dirty="0" smtClean="0"/>
              <a:t>               Folk</a:t>
            </a:r>
            <a:endParaRPr lang="en-US" dirty="0"/>
          </a:p>
        </p:txBody>
      </p:sp>
      <p:sp>
        <p:nvSpPr>
          <p:cNvPr id="6" name="Content Placeholder 5"/>
          <p:cNvSpPr>
            <a:spLocks noGrp="1"/>
          </p:cNvSpPr>
          <p:nvPr>
            <p:ph sz="quarter" idx="4"/>
          </p:nvPr>
        </p:nvSpPr>
        <p:spPr>
          <a:xfrm>
            <a:off x="4645025" y="2678112"/>
            <a:ext cx="4498975" cy="3951288"/>
          </a:xfrm>
        </p:spPr>
        <p:txBody>
          <a:bodyPr/>
          <a:lstStyle/>
          <a:p>
            <a:pPr eaLnBrk="1" hangingPunct="1">
              <a:lnSpc>
                <a:spcPct val="90000"/>
              </a:lnSpc>
            </a:pPr>
            <a:r>
              <a:rPr lang="en-US" b="1" dirty="0"/>
              <a:t>Small, isolated groups</a:t>
            </a:r>
          </a:p>
          <a:p>
            <a:pPr eaLnBrk="1" hangingPunct="1">
              <a:lnSpc>
                <a:spcPct val="90000"/>
              </a:lnSpc>
            </a:pPr>
            <a:r>
              <a:rPr lang="en-US" b="1" dirty="0"/>
              <a:t>Homogeneous </a:t>
            </a:r>
            <a:r>
              <a:rPr lang="en-US" b="1" dirty="0" smtClean="0"/>
              <a:t>groups</a:t>
            </a:r>
            <a:endParaRPr lang="en-US" b="1" dirty="0"/>
          </a:p>
          <a:p>
            <a:pPr eaLnBrk="1" hangingPunct="1">
              <a:lnSpc>
                <a:spcPct val="90000"/>
              </a:lnSpc>
            </a:pPr>
            <a:r>
              <a:rPr lang="en-US" b="1" dirty="0"/>
              <a:t>Slow to </a:t>
            </a:r>
            <a:r>
              <a:rPr lang="en-US" b="1" dirty="0" smtClean="0"/>
              <a:t>change</a:t>
            </a:r>
            <a:endParaRPr lang="en-US" b="1" dirty="0"/>
          </a:p>
          <a:p>
            <a:pPr eaLnBrk="1" hangingPunct="1">
              <a:lnSpc>
                <a:spcPct val="90000"/>
              </a:lnSpc>
            </a:pPr>
            <a:r>
              <a:rPr lang="en-US" b="1" dirty="0"/>
              <a:t>Clustered – local scale</a:t>
            </a:r>
          </a:p>
          <a:p>
            <a:pPr eaLnBrk="1" hangingPunct="1">
              <a:lnSpc>
                <a:spcPct val="90000"/>
              </a:lnSpc>
            </a:pPr>
            <a:r>
              <a:rPr lang="en-US" b="1" dirty="0"/>
              <a:t>Little interaction w/ others</a:t>
            </a:r>
          </a:p>
          <a:p>
            <a:pPr lvl="1" eaLnBrk="1" hangingPunct="1">
              <a:lnSpc>
                <a:spcPct val="90000"/>
              </a:lnSpc>
            </a:pPr>
            <a:r>
              <a:rPr lang="en-US" b="1" dirty="0"/>
              <a:t>Ex. Wearing a sari, driving a horse and buggy</a:t>
            </a:r>
          </a:p>
          <a:p>
            <a:pPr marL="342900" lvl="1" indent="-342900">
              <a:buFontTx/>
              <a:buChar char="•"/>
            </a:pPr>
            <a:r>
              <a:rPr lang="en-US" sz="2400" b="1" dirty="0"/>
              <a:t>Relocation </a:t>
            </a:r>
            <a:r>
              <a:rPr lang="en-US" sz="2400" b="1" dirty="0" smtClean="0"/>
              <a:t>Diffusion Ex:  </a:t>
            </a:r>
            <a:r>
              <a:rPr lang="en-US" sz="2400" b="1" dirty="0"/>
              <a:t>Amish people from PA. to KY. </a:t>
            </a:r>
          </a:p>
          <a:p>
            <a:endParaRPr lang="en-US" dirty="0"/>
          </a:p>
        </p:txBody>
      </p:sp>
      <p:pic>
        <p:nvPicPr>
          <p:cNvPr id="8" name="Picture 7" descr="B000BNT9G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85799"/>
            <a:ext cx="1295400" cy="18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abori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06443"/>
            <a:ext cx="2133600" cy="167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bravehe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1" y="808906"/>
            <a:ext cx="1447800" cy="155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amish">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1056143"/>
            <a:ext cx="1524000" cy="153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52400" y="2438400"/>
            <a:ext cx="4114800" cy="4308872"/>
          </a:xfrm>
          <a:prstGeom prst="rect">
            <a:avLst/>
          </a:prstGeom>
          <a:solidFill>
            <a:schemeClr val="accent1">
              <a:tint val="40000"/>
              <a:hueOff val="0"/>
              <a:satOff val="0"/>
              <a:lumOff val="0"/>
            </a:schemeClr>
          </a:solidFill>
        </p:spPr>
        <p:txBody>
          <a:bodyPr wrap="square" rtlCol="0">
            <a:spAutoFit/>
          </a:bodyPr>
          <a:lstStyle/>
          <a:p>
            <a:pPr algn="ctr"/>
            <a:r>
              <a:rPr lang="en-US" sz="3200" u="sng" dirty="0" smtClean="0"/>
              <a:t>Popular Culture</a:t>
            </a:r>
            <a:r>
              <a:rPr lang="en-US" sz="3200" dirty="0" smtClean="0"/>
              <a:t>: </a:t>
            </a:r>
          </a:p>
          <a:p>
            <a:r>
              <a:rPr lang="en-US" sz="3200" dirty="0" smtClean="0"/>
              <a:t>The practice of customs that span several different cultures and may even have a global focus </a:t>
            </a:r>
          </a:p>
          <a:p>
            <a:endParaRPr lang="en-US" sz="3200" dirty="0"/>
          </a:p>
          <a:p>
            <a:endParaRPr lang="en-US" dirty="0" smtClean="0"/>
          </a:p>
        </p:txBody>
      </p:sp>
      <p:sp>
        <p:nvSpPr>
          <p:cNvPr id="12" name="TextBox 11"/>
          <p:cNvSpPr txBox="1"/>
          <p:nvPr/>
        </p:nvSpPr>
        <p:spPr>
          <a:xfrm>
            <a:off x="5029200" y="2520012"/>
            <a:ext cx="4114800" cy="4308872"/>
          </a:xfrm>
          <a:prstGeom prst="rect">
            <a:avLst/>
          </a:prstGeom>
          <a:solidFill>
            <a:schemeClr val="accent1">
              <a:tint val="40000"/>
              <a:hueOff val="0"/>
              <a:satOff val="0"/>
              <a:lumOff val="0"/>
            </a:schemeClr>
          </a:solidFill>
        </p:spPr>
        <p:txBody>
          <a:bodyPr wrap="square" rtlCol="0">
            <a:spAutoFit/>
          </a:bodyPr>
          <a:lstStyle/>
          <a:p>
            <a:pPr algn="ctr"/>
            <a:r>
              <a:rPr lang="en-US" sz="3200" u="sng" dirty="0" smtClean="0"/>
              <a:t>Folk Culture</a:t>
            </a:r>
            <a:r>
              <a:rPr lang="en-US" sz="3200" dirty="0" smtClean="0"/>
              <a:t>: </a:t>
            </a:r>
          </a:p>
          <a:p>
            <a:r>
              <a:rPr lang="en-US" sz="3200" dirty="0" smtClean="0"/>
              <a:t>The practice of relatively small group of people in a focused area</a:t>
            </a:r>
          </a:p>
          <a:p>
            <a:endParaRPr lang="en-US" sz="3200" dirty="0"/>
          </a:p>
          <a:p>
            <a:endParaRPr lang="en-US" sz="3200" dirty="0" smtClean="0"/>
          </a:p>
          <a:p>
            <a:endParaRPr lang="en-US" sz="3200" dirty="0"/>
          </a:p>
          <a:p>
            <a:endParaRPr lang="en-US" dirty="0" smtClean="0"/>
          </a:p>
        </p:txBody>
      </p:sp>
    </p:spTree>
    <p:extLst>
      <p:ext uri="{BB962C8B-B14F-4D97-AF65-F5344CB8AC3E}">
        <p14:creationId xmlns:p14="http://schemas.microsoft.com/office/powerpoint/2010/main" val="178180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Sakura">
  <a:themeElements>
    <a:clrScheme name="Sakura 1">
      <a:dk1>
        <a:srgbClr val="463634"/>
      </a:dk1>
      <a:lt1>
        <a:srgbClr val="AA947E"/>
      </a:lt1>
      <a:dk2>
        <a:srgbClr val="795241"/>
      </a:dk2>
      <a:lt2>
        <a:srgbClr val="000000"/>
      </a:lt2>
      <a:accent1>
        <a:srgbClr val="F9DBD3"/>
      </a:accent1>
      <a:accent2>
        <a:srgbClr val="DACA9C"/>
      </a:accent2>
      <a:accent3>
        <a:srgbClr val="D2C8C0"/>
      </a:accent3>
      <a:accent4>
        <a:srgbClr val="3A2D2B"/>
      </a:accent4>
      <a:accent5>
        <a:srgbClr val="FBEAE6"/>
      </a:accent5>
      <a:accent6>
        <a:srgbClr val="C5B78D"/>
      </a:accent6>
      <a:hlink>
        <a:srgbClr val="393A18"/>
      </a:hlink>
      <a:folHlink>
        <a:srgbClr val="560000"/>
      </a:folHlink>
    </a:clrScheme>
    <a:fontScheme name="Sakur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2" charset="-128"/>
          </a:defRPr>
        </a:defPPr>
      </a:lstStyle>
    </a:lnDef>
  </a:objectDefaults>
  <a:extraClrSchemeLst>
    <a:extraClrScheme>
      <a:clrScheme name="Sakura 1">
        <a:dk1>
          <a:srgbClr val="463634"/>
        </a:dk1>
        <a:lt1>
          <a:srgbClr val="AA947E"/>
        </a:lt1>
        <a:dk2>
          <a:srgbClr val="795241"/>
        </a:dk2>
        <a:lt2>
          <a:srgbClr val="000000"/>
        </a:lt2>
        <a:accent1>
          <a:srgbClr val="F9DBD3"/>
        </a:accent1>
        <a:accent2>
          <a:srgbClr val="DACA9C"/>
        </a:accent2>
        <a:accent3>
          <a:srgbClr val="D2C8C0"/>
        </a:accent3>
        <a:accent4>
          <a:srgbClr val="3A2D2B"/>
        </a:accent4>
        <a:accent5>
          <a:srgbClr val="FBEAE6"/>
        </a:accent5>
        <a:accent6>
          <a:srgbClr val="C5B78D"/>
        </a:accent6>
        <a:hlink>
          <a:srgbClr val="393A18"/>
        </a:hlink>
        <a:folHlink>
          <a:srgbClr val="560000"/>
        </a:folHlink>
      </a:clrScheme>
      <a:clrMap bg1="lt1" tx1="dk1" bg2="lt2" tx2="dk2" accent1="accent1" accent2="accent2" accent3="accent3" accent4="accent4" accent5="accent5" accent6="accent6" hlink="hlink" folHlink="folHlink"/>
    </a:extraClrScheme>
    <a:extraClrScheme>
      <a:clrScheme name="Sakura 2">
        <a:dk1>
          <a:srgbClr val="463634"/>
        </a:dk1>
        <a:lt1>
          <a:srgbClr val="FFFFCC"/>
        </a:lt1>
        <a:dk2>
          <a:srgbClr val="795241"/>
        </a:dk2>
        <a:lt2>
          <a:srgbClr val="000000"/>
        </a:lt2>
        <a:accent1>
          <a:srgbClr val="F9DBD3"/>
        </a:accent1>
        <a:accent2>
          <a:srgbClr val="DACA9C"/>
        </a:accent2>
        <a:accent3>
          <a:srgbClr val="FFFFE2"/>
        </a:accent3>
        <a:accent4>
          <a:srgbClr val="3A2D2B"/>
        </a:accent4>
        <a:accent5>
          <a:srgbClr val="FBEAE6"/>
        </a:accent5>
        <a:accent6>
          <a:srgbClr val="C5B78D"/>
        </a:accent6>
        <a:hlink>
          <a:srgbClr val="393A18"/>
        </a:hlink>
        <a:folHlink>
          <a:srgbClr val="560000"/>
        </a:folHlink>
      </a:clrScheme>
      <a:clrMap bg1="lt1" tx1="dk1" bg2="lt2" tx2="dk2" accent1="accent1" accent2="accent2" accent3="accent3" accent4="accent4" accent5="accent5" accent6="accent6" hlink="hlink" folHlink="folHlink"/>
    </a:extraClrScheme>
    <a:extraClrScheme>
      <a:clrScheme name="Sakur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TotalTime>
  <Words>1602</Words>
  <Application>Microsoft Office PowerPoint</Application>
  <PresentationFormat>On-screen Show (4:3)</PresentationFormat>
  <Paragraphs>256</Paragraphs>
  <Slides>28</Slides>
  <Notes>3</Notes>
  <HiddenSlides>0</HiddenSlides>
  <MMClips>1</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28</vt:i4>
      </vt:variant>
    </vt:vector>
  </HeadingPairs>
  <TitlesOfParts>
    <vt:vector size="41" baseType="lpstr">
      <vt:lpstr>ＭＳ Ｐゴシック</vt:lpstr>
      <vt:lpstr>ＭＳ Ｐゴシック</vt:lpstr>
      <vt:lpstr>Arial</vt:lpstr>
      <vt:lpstr>ArialMT</vt:lpstr>
      <vt:lpstr>Calibri</vt:lpstr>
      <vt:lpstr>Times New Roman</vt:lpstr>
      <vt:lpstr>Wingdings</vt:lpstr>
      <vt:lpstr>Office Theme</vt:lpstr>
      <vt:lpstr>HA5Lect_template</vt:lpstr>
      <vt:lpstr>Default Design</vt:lpstr>
      <vt:lpstr>1_Default Design</vt:lpstr>
      <vt:lpstr>3_Office Theme</vt:lpstr>
      <vt:lpstr>1_Sakura</vt:lpstr>
      <vt:lpstr>Culture</vt:lpstr>
      <vt:lpstr>Unit Objectives</vt:lpstr>
      <vt:lpstr>What is Culture?</vt:lpstr>
      <vt:lpstr>How does Culture Change</vt:lpstr>
      <vt:lpstr>How does Culture Change</vt:lpstr>
      <vt:lpstr>PowerPoint Presentation</vt:lpstr>
      <vt:lpstr>Groupings</vt:lpstr>
      <vt:lpstr>Habit vs. Custom</vt:lpstr>
      <vt:lpstr>4.1.1: Compare the origin, diffusion, and distribution of folk and popular culture.</vt:lpstr>
      <vt:lpstr>Diffusion of Pop and Folk Culture</vt:lpstr>
      <vt:lpstr>Diffusion of Folk Culture</vt:lpstr>
      <vt:lpstr>Worldwide Food Comparison</vt:lpstr>
      <vt:lpstr>PowerPoint Presentation</vt:lpstr>
      <vt:lpstr>Chinese Food – Dependent on the Physical Environment</vt:lpstr>
      <vt:lpstr>Religion and City/Town Planning</vt:lpstr>
      <vt:lpstr>PowerPoint Presentation</vt:lpstr>
      <vt:lpstr>Pop Culture</vt:lpstr>
      <vt:lpstr>Why is Popular Culture Widely Dispersed?</vt:lpstr>
      <vt:lpstr>U.S. House Types (1945–1990)</vt:lpstr>
      <vt:lpstr>Folk Housing Styles</vt:lpstr>
      <vt:lpstr>US Housing Conclusions</vt:lpstr>
      <vt:lpstr>PowerPoint Presentation</vt:lpstr>
      <vt:lpstr>Pop Culture</vt:lpstr>
      <vt:lpstr>Where Do Folk Cultures Originate and Diffuse?</vt:lpstr>
      <vt:lpstr>PowerPoint Presentation</vt:lpstr>
      <vt:lpstr>Problems Associated w/ Globalization of Popular Culture</vt:lpstr>
      <vt:lpstr>Problems Cont. </vt:lpstr>
      <vt:lpstr>Religion and City/Town Planning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Ramm</dc:creator>
  <cp:lastModifiedBy>Ramm, Lindsay</cp:lastModifiedBy>
  <cp:revision>69</cp:revision>
  <cp:lastPrinted>2015-11-07T17:39:47Z</cp:lastPrinted>
  <dcterms:created xsi:type="dcterms:W3CDTF">2013-11-22T03:04:19Z</dcterms:created>
  <dcterms:modified xsi:type="dcterms:W3CDTF">2020-01-14T16:34:45Z</dcterms:modified>
</cp:coreProperties>
</file>