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85"/>
  </p:notesMasterIdLst>
  <p:handoutMasterIdLst>
    <p:handoutMasterId r:id="rId86"/>
  </p:handoutMasterIdLst>
  <p:sldIdLst>
    <p:sldId id="257" r:id="rId9"/>
    <p:sldId id="258" r:id="rId10"/>
    <p:sldId id="301" r:id="rId11"/>
    <p:sldId id="300" r:id="rId12"/>
    <p:sldId id="265" r:id="rId13"/>
    <p:sldId id="305" r:id="rId14"/>
    <p:sldId id="302" r:id="rId15"/>
    <p:sldId id="283" r:id="rId16"/>
    <p:sldId id="277" r:id="rId17"/>
    <p:sldId id="278" r:id="rId18"/>
    <p:sldId id="274" r:id="rId19"/>
    <p:sldId id="286" r:id="rId20"/>
    <p:sldId id="291" r:id="rId21"/>
    <p:sldId id="289" r:id="rId22"/>
    <p:sldId id="287" r:id="rId23"/>
    <p:sldId id="299" r:id="rId24"/>
    <p:sldId id="355" r:id="rId25"/>
    <p:sldId id="271" r:id="rId26"/>
    <p:sldId id="292" r:id="rId27"/>
    <p:sldId id="295" r:id="rId28"/>
    <p:sldId id="293" r:id="rId29"/>
    <p:sldId id="294" r:id="rId30"/>
    <p:sldId id="306" r:id="rId31"/>
    <p:sldId id="307" r:id="rId32"/>
    <p:sldId id="308" r:id="rId33"/>
    <p:sldId id="309" r:id="rId34"/>
    <p:sldId id="310" r:id="rId35"/>
    <p:sldId id="311" r:id="rId36"/>
    <p:sldId id="313" r:id="rId37"/>
    <p:sldId id="364" r:id="rId38"/>
    <p:sldId id="317" r:id="rId39"/>
    <p:sldId id="318" r:id="rId40"/>
    <p:sldId id="356" r:id="rId41"/>
    <p:sldId id="316" r:id="rId42"/>
    <p:sldId id="319" r:id="rId43"/>
    <p:sldId id="320" r:id="rId44"/>
    <p:sldId id="314" r:id="rId45"/>
    <p:sldId id="315" r:id="rId46"/>
    <p:sldId id="321" r:id="rId47"/>
    <p:sldId id="322" r:id="rId48"/>
    <p:sldId id="324" r:id="rId49"/>
    <p:sldId id="325" r:id="rId50"/>
    <p:sldId id="326" r:id="rId51"/>
    <p:sldId id="359" r:id="rId52"/>
    <p:sldId id="360" r:id="rId53"/>
    <p:sldId id="362" r:id="rId54"/>
    <p:sldId id="361" r:id="rId55"/>
    <p:sldId id="327" r:id="rId56"/>
    <p:sldId id="328" r:id="rId57"/>
    <p:sldId id="329" r:id="rId58"/>
    <p:sldId id="365" r:id="rId59"/>
    <p:sldId id="333" r:id="rId60"/>
    <p:sldId id="334" r:id="rId61"/>
    <p:sldId id="335" r:id="rId62"/>
    <p:sldId id="336" r:id="rId63"/>
    <p:sldId id="337" r:id="rId64"/>
    <p:sldId id="338" r:id="rId65"/>
    <p:sldId id="339" r:id="rId66"/>
    <p:sldId id="363" r:id="rId67"/>
    <p:sldId id="340" r:id="rId68"/>
    <p:sldId id="341" r:id="rId69"/>
    <p:sldId id="342" r:id="rId70"/>
    <p:sldId id="343" r:id="rId71"/>
    <p:sldId id="344" r:id="rId72"/>
    <p:sldId id="345" r:id="rId73"/>
    <p:sldId id="347" r:id="rId74"/>
    <p:sldId id="348" r:id="rId75"/>
    <p:sldId id="349" r:id="rId76"/>
    <p:sldId id="350" r:id="rId77"/>
    <p:sldId id="346" r:id="rId78"/>
    <p:sldId id="351" r:id="rId79"/>
    <p:sldId id="352" r:id="rId80"/>
    <p:sldId id="353" r:id="rId81"/>
    <p:sldId id="354" r:id="rId82"/>
    <p:sldId id="357" r:id="rId83"/>
    <p:sldId id="358" r:id="rId8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11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F3311F-3B37-4941-952C-B497BB3F82E6}"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A39FD06D-1604-4C62-A7BA-5FE38A71D3C1}">
      <dgm:prSet phldrT="[Text]" custT="1"/>
      <dgm:spPr/>
      <dgm:t>
        <a:bodyPr/>
        <a:lstStyle/>
        <a:p>
          <a:r>
            <a:rPr lang="en-US" sz="2800" b="1" dirty="0" smtClean="0">
              <a:solidFill>
                <a:srgbClr val="FF0000"/>
              </a:solidFill>
            </a:rPr>
            <a:t>Women</a:t>
          </a:r>
        </a:p>
        <a:p>
          <a:r>
            <a:rPr lang="en-US" sz="1700" dirty="0" smtClean="0"/>
            <a:t>- Republican Mothers</a:t>
          </a:r>
        </a:p>
        <a:p>
          <a:r>
            <a:rPr lang="en-US" sz="1700" dirty="0" smtClean="0"/>
            <a:t>- Few gains in rights or responsibilities</a:t>
          </a:r>
          <a:endParaRPr lang="en-US" sz="1700" dirty="0"/>
        </a:p>
      </dgm:t>
    </dgm:pt>
    <dgm:pt modelId="{6BBC51D6-A13D-47D3-8FA8-E7832A214648}" type="parTrans" cxnId="{E3C5D519-A19D-4B77-A500-EDCD32E429EB}">
      <dgm:prSet/>
      <dgm:spPr/>
      <dgm:t>
        <a:bodyPr/>
        <a:lstStyle/>
        <a:p>
          <a:endParaRPr lang="en-US"/>
        </a:p>
      </dgm:t>
    </dgm:pt>
    <dgm:pt modelId="{1716F81B-F150-4CE2-AF2A-DD3FA32C4903}" type="sibTrans" cxnId="{E3C5D519-A19D-4B77-A500-EDCD32E429EB}">
      <dgm:prSet/>
      <dgm:spPr/>
      <dgm:t>
        <a:bodyPr/>
        <a:lstStyle/>
        <a:p>
          <a:endParaRPr lang="en-US"/>
        </a:p>
      </dgm:t>
    </dgm:pt>
    <dgm:pt modelId="{FDCF80AA-702E-4A1B-B5B7-08B292406C09}">
      <dgm:prSet phldrT="[Text]" custT="1"/>
      <dgm:spPr/>
      <dgm:t>
        <a:bodyPr/>
        <a:lstStyle/>
        <a:p>
          <a:r>
            <a:rPr lang="en-US" sz="2800" dirty="0" smtClean="0">
              <a:solidFill>
                <a:srgbClr val="FF0000"/>
              </a:solidFill>
            </a:rPr>
            <a:t>African Americans</a:t>
          </a:r>
        </a:p>
        <a:p>
          <a:r>
            <a:rPr lang="en-US" sz="2000" dirty="0" smtClean="0"/>
            <a:t>- Slavery ends in the north </a:t>
          </a:r>
        </a:p>
        <a:p>
          <a:r>
            <a:rPr lang="en-US" sz="2000" dirty="0" smtClean="0"/>
            <a:t>- South maintains slavery</a:t>
          </a:r>
          <a:endParaRPr lang="en-US" sz="2000" dirty="0"/>
        </a:p>
      </dgm:t>
    </dgm:pt>
    <dgm:pt modelId="{C081E943-B201-42AF-BD1C-0FCA75E26AB9}" type="parTrans" cxnId="{91F7D50A-B1AF-4460-8B90-27387C18FE83}">
      <dgm:prSet/>
      <dgm:spPr/>
      <dgm:t>
        <a:bodyPr/>
        <a:lstStyle/>
        <a:p>
          <a:endParaRPr lang="en-US"/>
        </a:p>
      </dgm:t>
    </dgm:pt>
    <dgm:pt modelId="{5768C253-A28E-4973-AED0-7AD21443D113}" type="sibTrans" cxnId="{91F7D50A-B1AF-4460-8B90-27387C18FE83}">
      <dgm:prSet/>
      <dgm:spPr/>
      <dgm:t>
        <a:bodyPr/>
        <a:lstStyle/>
        <a:p>
          <a:endParaRPr lang="en-US"/>
        </a:p>
      </dgm:t>
    </dgm:pt>
    <dgm:pt modelId="{2EE357E3-1BD9-412F-AE6F-E0AE3E519E35}">
      <dgm:prSet phldrT="[Text]"/>
      <dgm:spPr/>
      <dgm:t>
        <a:bodyPr/>
        <a:lstStyle/>
        <a:p>
          <a:r>
            <a:rPr lang="en-US" dirty="0" smtClean="0"/>
            <a:t>United States </a:t>
          </a:r>
          <a:endParaRPr lang="en-US" dirty="0"/>
        </a:p>
      </dgm:t>
    </dgm:pt>
    <dgm:pt modelId="{FBDBBECC-10AD-442D-BA97-0D3920DAC4DB}" type="parTrans" cxnId="{748F4D81-89EB-46AB-A3CC-4CBEB0019D14}">
      <dgm:prSet/>
      <dgm:spPr/>
      <dgm:t>
        <a:bodyPr/>
        <a:lstStyle/>
        <a:p>
          <a:endParaRPr lang="en-US"/>
        </a:p>
      </dgm:t>
    </dgm:pt>
    <dgm:pt modelId="{124DAF4F-80F7-4025-AA66-11DD5C9DA60D}" type="sibTrans" cxnId="{748F4D81-89EB-46AB-A3CC-4CBEB0019D14}">
      <dgm:prSet/>
      <dgm:spPr/>
      <dgm:t>
        <a:bodyPr/>
        <a:lstStyle/>
        <a:p>
          <a:endParaRPr lang="en-US"/>
        </a:p>
      </dgm:t>
    </dgm:pt>
    <dgm:pt modelId="{FC1189E3-9514-4009-B7F1-95AB247713A8}">
      <dgm:prSet phldrT="[Text]" custT="1"/>
      <dgm:spPr/>
      <dgm:t>
        <a:bodyPr/>
        <a:lstStyle/>
        <a:p>
          <a:r>
            <a:rPr lang="en-US" sz="2000" dirty="0" smtClean="0">
              <a:solidFill>
                <a:srgbClr val="FF0000"/>
              </a:solidFill>
            </a:rPr>
            <a:t>Native Americans</a:t>
          </a:r>
        </a:p>
        <a:p>
          <a:r>
            <a:rPr lang="en-US" sz="1600" dirty="0" smtClean="0"/>
            <a:t>- </a:t>
          </a:r>
          <a:r>
            <a:rPr lang="en-US" sz="1800" dirty="0" smtClean="0"/>
            <a:t>Abandoned by the British</a:t>
          </a:r>
        </a:p>
        <a:p>
          <a:r>
            <a:rPr lang="en-US" sz="1800" dirty="0" smtClean="0"/>
            <a:t>- Forced to give up land</a:t>
          </a:r>
        </a:p>
      </dgm:t>
    </dgm:pt>
    <dgm:pt modelId="{B205E7AB-B5B9-4A97-B27C-B8B736C14895}" type="parTrans" cxnId="{52B1A9D1-4899-4A7D-997B-4F48DC88D4EE}">
      <dgm:prSet/>
      <dgm:spPr/>
      <dgm:t>
        <a:bodyPr/>
        <a:lstStyle/>
        <a:p>
          <a:endParaRPr lang="en-US"/>
        </a:p>
      </dgm:t>
    </dgm:pt>
    <dgm:pt modelId="{F36FA157-40DF-4A80-A586-320AFE919DBD}" type="sibTrans" cxnId="{52B1A9D1-4899-4A7D-997B-4F48DC88D4EE}">
      <dgm:prSet/>
      <dgm:spPr/>
      <dgm:t>
        <a:bodyPr/>
        <a:lstStyle/>
        <a:p>
          <a:endParaRPr lang="en-US"/>
        </a:p>
      </dgm:t>
    </dgm:pt>
    <dgm:pt modelId="{2825E877-D385-4761-AC15-B3529195D7B8}">
      <dgm:prSet phldrT="[Text]" custT="1"/>
      <dgm:spPr/>
      <dgm:t>
        <a:bodyPr/>
        <a:lstStyle/>
        <a:p>
          <a:r>
            <a:rPr lang="en-US" sz="2800" dirty="0" smtClean="0">
              <a:solidFill>
                <a:srgbClr val="FF0000"/>
              </a:solidFill>
            </a:rPr>
            <a:t>Foreign Countries</a:t>
          </a:r>
        </a:p>
        <a:p>
          <a:r>
            <a:rPr lang="en-US" sz="1800" dirty="0" smtClean="0"/>
            <a:t>- An example of Revolutionary Republicanism </a:t>
          </a:r>
        </a:p>
        <a:p>
          <a:r>
            <a:rPr lang="en-US" sz="1800" dirty="0" smtClean="0"/>
            <a:t>- French Revolution</a:t>
          </a:r>
          <a:endParaRPr lang="en-US" sz="1800" dirty="0"/>
        </a:p>
      </dgm:t>
    </dgm:pt>
    <dgm:pt modelId="{2EB9B17B-811A-4D7B-B063-9DDB9EAA2F55}" type="parTrans" cxnId="{8D9D0205-ED6D-4801-91C9-FF4478847D7A}">
      <dgm:prSet/>
      <dgm:spPr/>
      <dgm:t>
        <a:bodyPr/>
        <a:lstStyle/>
        <a:p>
          <a:endParaRPr lang="en-US"/>
        </a:p>
      </dgm:t>
    </dgm:pt>
    <dgm:pt modelId="{0DB1D608-7514-4662-B248-C1B7DCBB9F3F}" type="sibTrans" cxnId="{8D9D0205-ED6D-4801-91C9-FF4478847D7A}">
      <dgm:prSet/>
      <dgm:spPr/>
      <dgm:t>
        <a:bodyPr/>
        <a:lstStyle/>
        <a:p>
          <a:endParaRPr lang="en-US"/>
        </a:p>
      </dgm:t>
    </dgm:pt>
    <dgm:pt modelId="{5FE854AD-BE00-4C12-A203-CB08E2D07044}" type="pres">
      <dgm:prSet presAssocID="{A8F3311F-3B37-4941-952C-B497BB3F82E6}" presName="cycle" presStyleCnt="0">
        <dgm:presLayoutVars>
          <dgm:dir/>
          <dgm:resizeHandles val="exact"/>
        </dgm:presLayoutVars>
      </dgm:prSet>
      <dgm:spPr/>
      <dgm:t>
        <a:bodyPr/>
        <a:lstStyle/>
        <a:p>
          <a:endParaRPr lang="en-US"/>
        </a:p>
      </dgm:t>
    </dgm:pt>
    <dgm:pt modelId="{92318506-AAC9-4154-9B35-3C3DAC906E1A}" type="pres">
      <dgm:prSet presAssocID="{A39FD06D-1604-4C62-A7BA-5FE38A71D3C1}" presName="node" presStyleLbl="node1" presStyleIdx="0" presStyleCnt="5">
        <dgm:presLayoutVars>
          <dgm:bulletEnabled val="1"/>
        </dgm:presLayoutVars>
      </dgm:prSet>
      <dgm:spPr/>
      <dgm:t>
        <a:bodyPr/>
        <a:lstStyle/>
        <a:p>
          <a:endParaRPr lang="en-US"/>
        </a:p>
      </dgm:t>
    </dgm:pt>
    <dgm:pt modelId="{E9DFFC32-A57E-4799-AE89-4C32D300AD8B}" type="pres">
      <dgm:prSet presAssocID="{A39FD06D-1604-4C62-A7BA-5FE38A71D3C1}" presName="spNode" presStyleCnt="0"/>
      <dgm:spPr/>
    </dgm:pt>
    <dgm:pt modelId="{3889379E-D58C-4CDB-94FF-67686BF4A2C8}" type="pres">
      <dgm:prSet presAssocID="{1716F81B-F150-4CE2-AF2A-DD3FA32C4903}" presName="sibTrans" presStyleLbl="sibTrans1D1" presStyleIdx="0" presStyleCnt="5"/>
      <dgm:spPr/>
      <dgm:t>
        <a:bodyPr/>
        <a:lstStyle/>
        <a:p>
          <a:endParaRPr lang="en-US"/>
        </a:p>
      </dgm:t>
    </dgm:pt>
    <dgm:pt modelId="{EE60453C-BA2C-45F0-B0CC-2BB6C6CD9E17}" type="pres">
      <dgm:prSet presAssocID="{FDCF80AA-702E-4A1B-B5B7-08B292406C09}" presName="node" presStyleLbl="node1" presStyleIdx="1" presStyleCnt="5" custScaleX="104836" custScaleY="195979">
        <dgm:presLayoutVars>
          <dgm:bulletEnabled val="1"/>
        </dgm:presLayoutVars>
      </dgm:prSet>
      <dgm:spPr/>
      <dgm:t>
        <a:bodyPr/>
        <a:lstStyle/>
        <a:p>
          <a:endParaRPr lang="en-US"/>
        </a:p>
      </dgm:t>
    </dgm:pt>
    <dgm:pt modelId="{37A9B34F-5BEF-4753-8CCB-C45D3D6A2235}" type="pres">
      <dgm:prSet presAssocID="{FDCF80AA-702E-4A1B-B5B7-08B292406C09}" presName="spNode" presStyleCnt="0"/>
      <dgm:spPr/>
    </dgm:pt>
    <dgm:pt modelId="{67366341-D6AF-4825-AFB7-74F524A5B9B9}" type="pres">
      <dgm:prSet presAssocID="{5768C253-A28E-4973-AED0-7AD21443D113}" presName="sibTrans" presStyleLbl="sibTrans1D1" presStyleIdx="1" presStyleCnt="5"/>
      <dgm:spPr/>
      <dgm:t>
        <a:bodyPr/>
        <a:lstStyle/>
        <a:p>
          <a:endParaRPr lang="en-US"/>
        </a:p>
      </dgm:t>
    </dgm:pt>
    <dgm:pt modelId="{C727FBCA-CA03-43B2-9464-A7A66CF8256E}" type="pres">
      <dgm:prSet presAssocID="{2EE357E3-1BD9-412F-AE6F-E0AE3E519E35}" presName="node" presStyleLbl="node1" presStyleIdx="2" presStyleCnt="5">
        <dgm:presLayoutVars>
          <dgm:bulletEnabled val="1"/>
        </dgm:presLayoutVars>
      </dgm:prSet>
      <dgm:spPr/>
      <dgm:t>
        <a:bodyPr/>
        <a:lstStyle/>
        <a:p>
          <a:endParaRPr lang="en-US"/>
        </a:p>
      </dgm:t>
    </dgm:pt>
    <dgm:pt modelId="{58FF3E3E-3C5A-4DE2-B3A0-A2F0C0BF7C40}" type="pres">
      <dgm:prSet presAssocID="{2EE357E3-1BD9-412F-AE6F-E0AE3E519E35}" presName="spNode" presStyleCnt="0"/>
      <dgm:spPr/>
    </dgm:pt>
    <dgm:pt modelId="{1C4943DC-3E02-4187-BDB3-D370CC8ADBA0}" type="pres">
      <dgm:prSet presAssocID="{124DAF4F-80F7-4025-AA66-11DD5C9DA60D}" presName="sibTrans" presStyleLbl="sibTrans1D1" presStyleIdx="2" presStyleCnt="5"/>
      <dgm:spPr/>
      <dgm:t>
        <a:bodyPr/>
        <a:lstStyle/>
        <a:p>
          <a:endParaRPr lang="en-US"/>
        </a:p>
      </dgm:t>
    </dgm:pt>
    <dgm:pt modelId="{A14B9C81-6850-42E5-9386-EE128C8E1521}" type="pres">
      <dgm:prSet presAssocID="{FC1189E3-9514-4009-B7F1-95AB247713A8}" presName="node" presStyleLbl="node1" presStyleIdx="3" presStyleCnt="5" custScaleY="136091">
        <dgm:presLayoutVars>
          <dgm:bulletEnabled val="1"/>
        </dgm:presLayoutVars>
      </dgm:prSet>
      <dgm:spPr/>
      <dgm:t>
        <a:bodyPr/>
        <a:lstStyle/>
        <a:p>
          <a:endParaRPr lang="en-US"/>
        </a:p>
      </dgm:t>
    </dgm:pt>
    <dgm:pt modelId="{44F571D8-0A12-4A6E-A21A-4529D40A4DD3}" type="pres">
      <dgm:prSet presAssocID="{FC1189E3-9514-4009-B7F1-95AB247713A8}" presName="spNode" presStyleCnt="0"/>
      <dgm:spPr/>
    </dgm:pt>
    <dgm:pt modelId="{1286884E-4714-485C-B87C-63FB3F77DDA6}" type="pres">
      <dgm:prSet presAssocID="{F36FA157-40DF-4A80-A586-320AFE919DBD}" presName="sibTrans" presStyleLbl="sibTrans1D1" presStyleIdx="3" presStyleCnt="5"/>
      <dgm:spPr/>
      <dgm:t>
        <a:bodyPr/>
        <a:lstStyle/>
        <a:p>
          <a:endParaRPr lang="en-US"/>
        </a:p>
      </dgm:t>
    </dgm:pt>
    <dgm:pt modelId="{108ED7AF-077B-40F2-A249-8F50A65A9000}" type="pres">
      <dgm:prSet presAssocID="{2825E877-D385-4761-AC15-B3529195D7B8}" presName="node" presStyleLbl="node1" presStyleIdx="4" presStyleCnt="5" custScaleY="164752">
        <dgm:presLayoutVars>
          <dgm:bulletEnabled val="1"/>
        </dgm:presLayoutVars>
      </dgm:prSet>
      <dgm:spPr/>
      <dgm:t>
        <a:bodyPr/>
        <a:lstStyle/>
        <a:p>
          <a:endParaRPr lang="en-US"/>
        </a:p>
      </dgm:t>
    </dgm:pt>
    <dgm:pt modelId="{775EE389-7F38-4000-8636-E787200004BE}" type="pres">
      <dgm:prSet presAssocID="{2825E877-D385-4761-AC15-B3529195D7B8}" presName="spNode" presStyleCnt="0"/>
      <dgm:spPr/>
    </dgm:pt>
    <dgm:pt modelId="{80E63A54-1B46-4D3B-B54A-C1B88812B7F7}" type="pres">
      <dgm:prSet presAssocID="{0DB1D608-7514-4662-B248-C1B7DCBB9F3F}" presName="sibTrans" presStyleLbl="sibTrans1D1" presStyleIdx="4" presStyleCnt="5"/>
      <dgm:spPr/>
      <dgm:t>
        <a:bodyPr/>
        <a:lstStyle/>
        <a:p>
          <a:endParaRPr lang="en-US"/>
        </a:p>
      </dgm:t>
    </dgm:pt>
  </dgm:ptLst>
  <dgm:cxnLst>
    <dgm:cxn modelId="{EBAE981A-2991-40B8-B780-1D2A9A30F577}" type="presOf" srcId="{5768C253-A28E-4973-AED0-7AD21443D113}" destId="{67366341-D6AF-4825-AFB7-74F524A5B9B9}" srcOrd="0" destOrd="0" presId="urn:microsoft.com/office/officeart/2005/8/layout/cycle6"/>
    <dgm:cxn modelId="{4AE67ADD-EF38-4E6C-9250-7AC3AA964B5E}" type="presOf" srcId="{A8F3311F-3B37-4941-952C-B497BB3F82E6}" destId="{5FE854AD-BE00-4C12-A203-CB08E2D07044}" srcOrd="0" destOrd="0" presId="urn:microsoft.com/office/officeart/2005/8/layout/cycle6"/>
    <dgm:cxn modelId="{2BF19749-37F1-4866-B1D3-994557FD4587}" type="presOf" srcId="{F36FA157-40DF-4A80-A586-320AFE919DBD}" destId="{1286884E-4714-485C-B87C-63FB3F77DDA6}" srcOrd="0" destOrd="0" presId="urn:microsoft.com/office/officeart/2005/8/layout/cycle6"/>
    <dgm:cxn modelId="{748F4D81-89EB-46AB-A3CC-4CBEB0019D14}" srcId="{A8F3311F-3B37-4941-952C-B497BB3F82E6}" destId="{2EE357E3-1BD9-412F-AE6F-E0AE3E519E35}" srcOrd="2" destOrd="0" parTransId="{FBDBBECC-10AD-442D-BA97-0D3920DAC4DB}" sibTransId="{124DAF4F-80F7-4025-AA66-11DD5C9DA60D}"/>
    <dgm:cxn modelId="{FCB5F168-27F0-474C-B29B-224378B3898F}" type="presOf" srcId="{1716F81B-F150-4CE2-AF2A-DD3FA32C4903}" destId="{3889379E-D58C-4CDB-94FF-67686BF4A2C8}" srcOrd="0" destOrd="0" presId="urn:microsoft.com/office/officeart/2005/8/layout/cycle6"/>
    <dgm:cxn modelId="{52B1A9D1-4899-4A7D-997B-4F48DC88D4EE}" srcId="{A8F3311F-3B37-4941-952C-B497BB3F82E6}" destId="{FC1189E3-9514-4009-B7F1-95AB247713A8}" srcOrd="3" destOrd="0" parTransId="{B205E7AB-B5B9-4A97-B27C-B8B736C14895}" sibTransId="{F36FA157-40DF-4A80-A586-320AFE919DBD}"/>
    <dgm:cxn modelId="{91F7D50A-B1AF-4460-8B90-27387C18FE83}" srcId="{A8F3311F-3B37-4941-952C-B497BB3F82E6}" destId="{FDCF80AA-702E-4A1B-B5B7-08B292406C09}" srcOrd="1" destOrd="0" parTransId="{C081E943-B201-42AF-BD1C-0FCA75E26AB9}" sibTransId="{5768C253-A28E-4973-AED0-7AD21443D113}"/>
    <dgm:cxn modelId="{8D9D0205-ED6D-4801-91C9-FF4478847D7A}" srcId="{A8F3311F-3B37-4941-952C-B497BB3F82E6}" destId="{2825E877-D385-4761-AC15-B3529195D7B8}" srcOrd="4" destOrd="0" parTransId="{2EB9B17B-811A-4D7B-B063-9DDB9EAA2F55}" sibTransId="{0DB1D608-7514-4662-B248-C1B7DCBB9F3F}"/>
    <dgm:cxn modelId="{043BD010-FBA5-440B-A3C5-3DCC5EACE373}" type="presOf" srcId="{2EE357E3-1BD9-412F-AE6F-E0AE3E519E35}" destId="{C727FBCA-CA03-43B2-9464-A7A66CF8256E}" srcOrd="0" destOrd="0" presId="urn:microsoft.com/office/officeart/2005/8/layout/cycle6"/>
    <dgm:cxn modelId="{82B3D459-5B59-4E7D-BB56-0A8F33DDC93B}" type="presOf" srcId="{2825E877-D385-4761-AC15-B3529195D7B8}" destId="{108ED7AF-077B-40F2-A249-8F50A65A9000}" srcOrd="0" destOrd="0" presId="urn:microsoft.com/office/officeart/2005/8/layout/cycle6"/>
    <dgm:cxn modelId="{E7128B3F-1B2D-47A1-B8EB-A4E9D9C0763C}" type="presOf" srcId="{FC1189E3-9514-4009-B7F1-95AB247713A8}" destId="{A14B9C81-6850-42E5-9386-EE128C8E1521}" srcOrd="0" destOrd="0" presId="urn:microsoft.com/office/officeart/2005/8/layout/cycle6"/>
    <dgm:cxn modelId="{D20AFF77-F5A5-4557-8E40-4B6B773C1455}" type="presOf" srcId="{FDCF80AA-702E-4A1B-B5B7-08B292406C09}" destId="{EE60453C-BA2C-45F0-B0CC-2BB6C6CD9E17}" srcOrd="0" destOrd="0" presId="urn:microsoft.com/office/officeart/2005/8/layout/cycle6"/>
    <dgm:cxn modelId="{E3C5D519-A19D-4B77-A500-EDCD32E429EB}" srcId="{A8F3311F-3B37-4941-952C-B497BB3F82E6}" destId="{A39FD06D-1604-4C62-A7BA-5FE38A71D3C1}" srcOrd="0" destOrd="0" parTransId="{6BBC51D6-A13D-47D3-8FA8-E7832A214648}" sibTransId="{1716F81B-F150-4CE2-AF2A-DD3FA32C4903}"/>
    <dgm:cxn modelId="{4F12C178-A62B-4B17-81CB-A06E4F4F5D4A}" type="presOf" srcId="{124DAF4F-80F7-4025-AA66-11DD5C9DA60D}" destId="{1C4943DC-3E02-4187-BDB3-D370CC8ADBA0}" srcOrd="0" destOrd="0" presId="urn:microsoft.com/office/officeart/2005/8/layout/cycle6"/>
    <dgm:cxn modelId="{7F27D3F2-72F8-4F51-A0DC-E684B022E319}" type="presOf" srcId="{A39FD06D-1604-4C62-A7BA-5FE38A71D3C1}" destId="{92318506-AAC9-4154-9B35-3C3DAC906E1A}" srcOrd="0" destOrd="0" presId="urn:microsoft.com/office/officeart/2005/8/layout/cycle6"/>
    <dgm:cxn modelId="{57BCE35C-11E9-480D-96E9-24FA38106DC4}" type="presOf" srcId="{0DB1D608-7514-4662-B248-C1B7DCBB9F3F}" destId="{80E63A54-1B46-4D3B-B54A-C1B88812B7F7}" srcOrd="0" destOrd="0" presId="urn:microsoft.com/office/officeart/2005/8/layout/cycle6"/>
    <dgm:cxn modelId="{9863DF87-45CF-45F9-9A1A-980628356660}" type="presParOf" srcId="{5FE854AD-BE00-4C12-A203-CB08E2D07044}" destId="{92318506-AAC9-4154-9B35-3C3DAC906E1A}" srcOrd="0" destOrd="0" presId="urn:microsoft.com/office/officeart/2005/8/layout/cycle6"/>
    <dgm:cxn modelId="{0C24E404-2497-4E50-94AC-B5990450359C}" type="presParOf" srcId="{5FE854AD-BE00-4C12-A203-CB08E2D07044}" destId="{E9DFFC32-A57E-4799-AE89-4C32D300AD8B}" srcOrd="1" destOrd="0" presId="urn:microsoft.com/office/officeart/2005/8/layout/cycle6"/>
    <dgm:cxn modelId="{A7D06EC6-BF2D-407E-A61A-CB72AFFECE9E}" type="presParOf" srcId="{5FE854AD-BE00-4C12-A203-CB08E2D07044}" destId="{3889379E-D58C-4CDB-94FF-67686BF4A2C8}" srcOrd="2" destOrd="0" presId="urn:microsoft.com/office/officeart/2005/8/layout/cycle6"/>
    <dgm:cxn modelId="{959FD108-5BEA-42C7-B79E-8EA0178031C8}" type="presParOf" srcId="{5FE854AD-BE00-4C12-A203-CB08E2D07044}" destId="{EE60453C-BA2C-45F0-B0CC-2BB6C6CD9E17}" srcOrd="3" destOrd="0" presId="urn:microsoft.com/office/officeart/2005/8/layout/cycle6"/>
    <dgm:cxn modelId="{AD03E967-6708-476A-8086-508E489E02B6}" type="presParOf" srcId="{5FE854AD-BE00-4C12-A203-CB08E2D07044}" destId="{37A9B34F-5BEF-4753-8CCB-C45D3D6A2235}" srcOrd="4" destOrd="0" presId="urn:microsoft.com/office/officeart/2005/8/layout/cycle6"/>
    <dgm:cxn modelId="{75D0AB10-CB6A-4425-8F6A-D4461913EC0E}" type="presParOf" srcId="{5FE854AD-BE00-4C12-A203-CB08E2D07044}" destId="{67366341-D6AF-4825-AFB7-74F524A5B9B9}" srcOrd="5" destOrd="0" presId="urn:microsoft.com/office/officeart/2005/8/layout/cycle6"/>
    <dgm:cxn modelId="{AB433CF9-E6BC-4524-84B5-599BF9A9B578}" type="presParOf" srcId="{5FE854AD-BE00-4C12-A203-CB08E2D07044}" destId="{C727FBCA-CA03-43B2-9464-A7A66CF8256E}" srcOrd="6" destOrd="0" presId="urn:microsoft.com/office/officeart/2005/8/layout/cycle6"/>
    <dgm:cxn modelId="{F13E6B90-1F38-42C6-9B30-7B18D9FF760C}" type="presParOf" srcId="{5FE854AD-BE00-4C12-A203-CB08E2D07044}" destId="{58FF3E3E-3C5A-4DE2-B3A0-A2F0C0BF7C40}" srcOrd="7" destOrd="0" presId="urn:microsoft.com/office/officeart/2005/8/layout/cycle6"/>
    <dgm:cxn modelId="{D966A975-FF54-4B47-A7D1-726F1EBC9384}" type="presParOf" srcId="{5FE854AD-BE00-4C12-A203-CB08E2D07044}" destId="{1C4943DC-3E02-4187-BDB3-D370CC8ADBA0}" srcOrd="8" destOrd="0" presId="urn:microsoft.com/office/officeart/2005/8/layout/cycle6"/>
    <dgm:cxn modelId="{63725E63-7D7A-4679-A371-C252BAD0AB10}" type="presParOf" srcId="{5FE854AD-BE00-4C12-A203-CB08E2D07044}" destId="{A14B9C81-6850-42E5-9386-EE128C8E1521}" srcOrd="9" destOrd="0" presId="urn:microsoft.com/office/officeart/2005/8/layout/cycle6"/>
    <dgm:cxn modelId="{D7E960C6-485A-4CC1-B6E1-97029387803D}" type="presParOf" srcId="{5FE854AD-BE00-4C12-A203-CB08E2D07044}" destId="{44F571D8-0A12-4A6E-A21A-4529D40A4DD3}" srcOrd="10" destOrd="0" presId="urn:microsoft.com/office/officeart/2005/8/layout/cycle6"/>
    <dgm:cxn modelId="{3EE9A3F1-C84A-4F71-90BC-B4B71002E65A}" type="presParOf" srcId="{5FE854AD-BE00-4C12-A203-CB08E2D07044}" destId="{1286884E-4714-485C-B87C-63FB3F77DDA6}" srcOrd="11" destOrd="0" presId="urn:microsoft.com/office/officeart/2005/8/layout/cycle6"/>
    <dgm:cxn modelId="{F4F82061-AC8A-4291-AF24-21D3ADFB217A}" type="presParOf" srcId="{5FE854AD-BE00-4C12-A203-CB08E2D07044}" destId="{108ED7AF-077B-40F2-A249-8F50A65A9000}" srcOrd="12" destOrd="0" presId="urn:microsoft.com/office/officeart/2005/8/layout/cycle6"/>
    <dgm:cxn modelId="{D1E70E78-BF17-416E-A521-583FC847D46A}" type="presParOf" srcId="{5FE854AD-BE00-4C12-A203-CB08E2D07044}" destId="{775EE389-7F38-4000-8636-E787200004BE}" srcOrd="13" destOrd="0" presId="urn:microsoft.com/office/officeart/2005/8/layout/cycle6"/>
    <dgm:cxn modelId="{B6F60163-DF46-4415-A479-5D0D516FC394}" type="presParOf" srcId="{5FE854AD-BE00-4C12-A203-CB08E2D07044}" destId="{80E63A54-1B46-4D3B-B54A-C1B88812B7F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25430F-0FEC-4BD0-82D2-D02737D8567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773D322-B9C9-4107-9ED4-49385FD7F181}">
      <dgm:prSet phldrT="[Text]"/>
      <dgm:spPr/>
      <dgm:t>
        <a:bodyPr/>
        <a:lstStyle/>
        <a:p>
          <a:r>
            <a:rPr lang="en-US" dirty="0" smtClean="0"/>
            <a:t>Proposals for a national government</a:t>
          </a:r>
          <a:endParaRPr lang="en-US" dirty="0"/>
        </a:p>
      </dgm:t>
    </dgm:pt>
    <dgm:pt modelId="{8ADE7342-1C08-4FCB-BFE7-41901F007500}" type="parTrans" cxnId="{1B5048C2-DDF1-442A-AC5C-39E0AB669DF7}">
      <dgm:prSet/>
      <dgm:spPr/>
      <dgm:t>
        <a:bodyPr/>
        <a:lstStyle/>
        <a:p>
          <a:endParaRPr lang="en-US"/>
        </a:p>
      </dgm:t>
    </dgm:pt>
    <dgm:pt modelId="{0F87C0D4-D3A6-4020-AE1D-057BC2741542}" type="sibTrans" cxnId="{1B5048C2-DDF1-442A-AC5C-39E0AB669DF7}">
      <dgm:prSet/>
      <dgm:spPr/>
      <dgm:t>
        <a:bodyPr/>
        <a:lstStyle/>
        <a:p>
          <a:endParaRPr lang="en-US"/>
        </a:p>
      </dgm:t>
    </dgm:pt>
    <dgm:pt modelId="{071EF546-90D7-4472-9216-22979B151E97}">
      <dgm:prSet phldrT="[Text]"/>
      <dgm:spPr/>
      <dgm:t>
        <a:bodyPr/>
        <a:lstStyle/>
        <a:p>
          <a:r>
            <a:rPr lang="en-US" dirty="0" smtClean="0"/>
            <a:t>Virginia Plan</a:t>
          </a:r>
          <a:endParaRPr lang="en-US" dirty="0"/>
        </a:p>
      </dgm:t>
    </dgm:pt>
    <dgm:pt modelId="{0DE814EB-F143-400B-9051-8F77A7E7449C}" type="parTrans" cxnId="{29636A2A-1C99-4293-8A3A-4386CEDC8E8E}">
      <dgm:prSet/>
      <dgm:spPr/>
      <dgm:t>
        <a:bodyPr/>
        <a:lstStyle/>
        <a:p>
          <a:endParaRPr lang="en-US"/>
        </a:p>
      </dgm:t>
    </dgm:pt>
    <dgm:pt modelId="{D2B45612-FD83-4874-9CF3-F9F04FB00939}" type="sibTrans" cxnId="{29636A2A-1C99-4293-8A3A-4386CEDC8E8E}">
      <dgm:prSet/>
      <dgm:spPr/>
      <dgm:t>
        <a:bodyPr/>
        <a:lstStyle/>
        <a:p>
          <a:endParaRPr lang="en-US"/>
        </a:p>
      </dgm:t>
    </dgm:pt>
    <dgm:pt modelId="{91C7BDB6-8D7E-4A48-8E7B-5EFDF26C565A}">
      <dgm:prSet phldrT="[Text]"/>
      <dgm:spPr/>
      <dgm:t>
        <a:bodyPr/>
        <a:lstStyle/>
        <a:p>
          <a:r>
            <a:rPr lang="en-US" dirty="0" smtClean="0"/>
            <a:t>- Bicameral Legislature</a:t>
          </a:r>
        </a:p>
        <a:p>
          <a:r>
            <a:rPr lang="en-US" dirty="0" smtClean="0"/>
            <a:t>- 3 branches of </a:t>
          </a:r>
          <a:r>
            <a:rPr lang="en-US" dirty="0" err="1" smtClean="0"/>
            <a:t>gov’t</a:t>
          </a:r>
          <a:endParaRPr lang="en-US" dirty="0"/>
        </a:p>
      </dgm:t>
    </dgm:pt>
    <dgm:pt modelId="{8E03A8A3-FD2A-4CE5-8AB3-BEDA3BE6F984}" type="parTrans" cxnId="{F5D1F970-6825-480F-9DFE-A3F03D4C30C4}">
      <dgm:prSet/>
      <dgm:spPr/>
      <dgm:t>
        <a:bodyPr/>
        <a:lstStyle/>
        <a:p>
          <a:endParaRPr lang="en-US"/>
        </a:p>
      </dgm:t>
    </dgm:pt>
    <dgm:pt modelId="{1C1DC634-7A49-4337-9E0F-9D967A19D550}" type="sibTrans" cxnId="{F5D1F970-6825-480F-9DFE-A3F03D4C30C4}">
      <dgm:prSet/>
      <dgm:spPr/>
      <dgm:t>
        <a:bodyPr/>
        <a:lstStyle/>
        <a:p>
          <a:endParaRPr lang="en-US"/>
        </a:p>
      </dgm:t>
    </dgm:pt>
    <dgm:pt modelId="{6FA1DFEF-E11B-4951-A946-4266F8D477D2}">
      <dgm:prSet phldrT="[Text]"/>
      <dgm:spPr/>
      <dgm:t>
        <a:bodyPr/>
        <a:lstStyle/>
        <a:p>
          <a:r>
            <a:rPr lang="en-US" dirty="0" smtClean="0"/>
            <a:t>New Jersey Plan</a:t>
          </a:r>
          <a:endParaRPr lang="en-US" dirty="0"/>
        </a:p>
      </dgm:t>
    </dgm:pt>
    <dgm:pt modelId="{54E4F948-1DE8-4CCA-AE8B-94AD59DFE461}" type="parTrans" cxnId="{48C5567D-0F25-4037-ADCC-2E548F7C32A1}">
      <dgm:prSet/>
      <dgm:spPr/>
      <dgm:t>
        <a:bodyPr/>
        <a:lstStyle/>
        <a:p>
          <a:endParaRPr lang="en-US"/>
        </a:p>
      </dgm:t>
    </dgm:pt>
    <dgm:pt modelId="{6E121DF7-C360-4B72-B36D-1899481533EF}" type="sibTrans" cxnId="{48C5567D-0F25-4037-ADCC-2E548F7C32A1}">
      <dgm:prSet/>
      <dgm:spPr/>
      <dgm:t>
        <a:bodyPr/>
        <a:lstStyle/>
        <a:p>
          <a:endParaRPr lang="en-US"/>
        </a:p>
      </dgm:t>
    </dgm:pt>
    <dgm:pt modelId="{C3D72CB8-18CF-4C73-9D14-71FDC6068771}">
      <dgm:prSet phldrT="[Text]"/>
      <dgm:spPr/>
      <dgm:t>
        <a:bodyPr/>
        <a:lstStyle/>
        <a:p>
          <a:r>
            <a:rPr lang="en-US" dirty="0" smtClean="0"/>
            <a:t>- Unicameral legislature</a:t>
          </a:r>
        </a:p>
        <a:p>
          <a:r>
            <a:rPr lang="en-US" dirty="0" smtClean="0"/>
            <a:t>- State sovereignty</a:t>
          </a:r>
          <a:endParaRPr lang="en-US" dirty="0"/>
        </a:p>
      </dgm:t>
    </dgm:pt>
    <dgm:pt modelId="{4BFF088F-D378-4F17-A0E5-96BFBC94C5C3}" type="parTrans" cxnId="{9757A415-1246-4D27-8521-DA875402791A}">
      <dgm:prSet/>
      <dgm:spPr/>
      <dgm:t>
        <a:bodyPr/>
        <a:lstStyle/>
        <a:p>
          <a:endParaRPr lang="en-US"/>
        </a:p>
      </dgm:t>
    </dgm:pt>
    <dgm:pt modelId="{EC3E1733-A05B-4CB9-87C6-5CAFACE3D5FD}" type="sibTrans" cxnId="{9757A415-1246-4D27-8521-DA875402791A}">
      <dgm:prSet/>
      <dgm:spPr/>
      <dgm:t>
        <a:bodyPr/>
        <a:lstStyle/>
        <a:p>
          <a:endParaRPr lang="en-US"/>
        </a:p>
      </dgm:t>
    </dgm:pt>
    <dgm:pt modelId="{151C7F40-35AE-4061-A3FD-A6060097E370}" type="pres">
      <dgm:prSet presAssocID="{7A25430F-0FEC-4BD0-82D2-D02737D8567B}" presName="diagram" presStyleCnt="0">
        <dgm:presLayoutVars>
          <dgm:chPref val="1"/>
          <dgm:dir/>
          <dgm:animOne val="branch"/>
          <dgm:animLvl val="lvl"/>
          <dgm:resizeHandles val="exact"/>
        </dgm:presLayoutVars>
      </dgm:prSet>
      <dgm:spPr/>
      <dgm:t>
        <a:bodyPr/>
        <a:lstStyle/>
        <a:p>
          <a:endParaRPr lang="en-US"/>
        </a:p>
      </dgm:t>
    </dgm:pt>
    <dgm:pt modelId="{94C730F2-4999-4C48-9406-21646FB25D03}" type="pres">
      <dgm:prSet presAssocID="{B773D322-B9C9-4107-9ED4-49385FD7F181}" presName="root1" presStyleCnt="0"/>
      <dgm:spPr/>
    </dgm:pt>
    <dgm:pt modelId="{6A82B426-5869-4729-89AC-F33E79C2201F}" type="pres">
      <dgm:prSet presAssocID="{B773D322-B9C9-4107-9ED4-49385FD7F181}" presName="LevelOneTextNode" presStyleLbl="node0" presStyleIdx="0" presStyleCnt="1" custScaleY="225473">
        <dgm:presLayoutVars>
          <dgm:chPref val="3"/>
        </dgm:presLayoutVars>
      </dgm:prSet>
      <dgm:spPr/>
      <dgm:t>
        <a:bodyPr/>
        <a:lstStyle/>
        <a:p>
          <a:endParaRPr lang="en-US"/>
        </a:p>
      </dgm:t>
    </dgm:pt>
    <dgm:pt modelId="{4DDF9AA1-1586-4D17-B9D9-BA62991BA0D1}" type="pres">
      <dgm:prSet presAssocID="{B773D322-B9C9-4107-9ED4-49385FD7F181}" presName="level2hierChild" presStyleCnt="0"/>
      <dgm:spPr/>
    </dgm:pt>
    <dgm:pt modelId="{D2222FB6-48F5-4326-AE73-4851F45FFA46}" type="pres">
      <dgm:prSet presAssocID="{0DE814EB-F143-400B-9051-8F77A7E7449C}" presName="conn2-1" presStyleLbl="parChTrans1D2" presStyleIdx="0" presStyleCnt="2"/>
      <dgm:spPr/>
      <dgm:t>
        <a:bodyPr/>
        <a:lstStyle/>
        <a:p>
          <a:endParaRPr lang="en-US"/>
        </a:p>
      </dgm:t>
    </dgm:pt>
    <dgm:pt modelId="{2B6FD41C-C173-48B8-8F50-F5947AD99560}" type="pres">
      <dgm:prSet presAssocID="{0DE814EB-F143-400B-9051-8F77A7E7449C}" presName="connTx" presStyleLbl="parChTrans1D2" presStyleIdx="0" presStyleCnt="2"/>
      <dgm:spPr/>
      <dgm:t>
        <a:bodyPr/>
        <a:lstStyle/>
        <a:p>
          <a:endParaRPr lang="en-US"/>
        </a:p>
      </dgm:t>
    </dgm:pt>
    <dgm:pt modelId="{CA50A673-DCD9-4925-BEF6-646C5EE36708}" type="pres">
      <dgm:prSet presAssocID="{071EF546-90D7-4472-9216-22979B151E97}" presName="root2" presStyleCnt="0"/>
      <dgm:spPr/>
    </dgm:pt>
    <dgm:pt modelId="{4C448732-7716-499D-9444-3D4D409AB2F9}" type="pres">
      <dgm:prSet presAssocID="{071EF546-90D7-4472-9216-22979B151E97}" presName="LevelTwoTextNode" presStyleLbl="node2" presStyleIdx="0" presStyleCnt="2" custLinFactNeighborX="-695" custLinFactNeighborY="-35079">
        <dgm:presLayoutVars>
          <dgm:chPref val="3"/>
        </dgm:presLayoutVars>
      </dgm:prSet>
      <dgm:spPr/>
      <dgm:t>
        <a:bodyPr/>
        <a:lstStyle/>
        <a:p>
          <a:endParaRPr lang="en-US"/>
        </a:p>
      </dgm:t>
    </dgm:pt>
    <dgm:pt modelId="{4FDF1AA9-4183-4EA2-99D4-AD29AC63E054}" type="pres">
      <dgm:prSet presAssocID="{071EF546-90D7-4472-9216-22979B151E97}" presName="level3hierChild" presStyleCnt="0"/>
      <dgm:spPr/>
    </dgm:pt>
    <dgm:pt modelId="{2A2762D8-5C24-420E-9C44-C58CF6A33B62}" type="pres">
      <dgm:prSet presAssocID="{8E03A8A3-FD2A-4CE5-8AB3-BEDA3BE6F984}" presName="conn2-1" presStyleLbl="parChTrans1D3" presStyleIdx="0" presStyleCnt="2"/>
      <dgm:spPr/>
      <dgm:t>
        <a:bodyPr/>
        <a:lstStyle/>
        <a:p>
          <a:endParaRPr lang="en-US"/>
        </a:p>
      </dgm:t>
    </dgm:pt>
    <dgm:pt modelId="{1079CB0E-BECC-4A75-9459-C4B1B4F2AC81}" type="pres">
      <dgm:prSet presAssocID="{8E03A8A3-FD2A-4CE5-8AB3-BEDA3BE6F984}" presName="connTx" presStyleLbl="parChTrans1D3" presStyleIdx="0" presStyleCnt="2"/>
      <dgm:spPr/>
      <dgm:t>
        <a:bodyPr/>
        <a:lstStyle/>
        <a:p>
          <a:endParaRPr lang="en-US"/>
        </a:p>
      </dgm:t>
    </dgm:pt>
    <dgm:pt modelId="{0393A33D-7F9F-4EC4-9964-8ABC7368FD89}" type="pres">
      <dgm:prSet presAssocID="{91C7BDB6-8D7E-4A48-8E7B-5EFDF26C565A}" presName="root2" presStyleCnt="0"/>
      <dgm:spPr/>
    </dgm:pt>
    <dgm:pt modelId="{4FCDF2FC-1191-422E-BCD8-2E2028968AD1}" type="pres">
      <dgm:prSet presAssocID="{91C7BDB6-8D7E-4A48-8E7B-5EFDF26C565A}" presName="LevelTwoTextNode" presStyleLbl="node3" presStyleIdx="0" presStyleCnt="2" custLinFactNeighborX="105" custLinFactNeighborY="-35079">
        <dgm:presLayoutVars>
          <dgm:chPref val="3"/>
        </dgm:presLayoutVars>
      </dgm:prSet>
      <dgm:spPr/>
      <dgm:t>
        <a:bodyPr/>
        <a:lstStyle/>
        <a:p>
          <a:endParaRPr lang="en-US"/>
        </a:p>
      </dgm:t>
    </dgm:pt>
    <dgm:pt modelId="{B8B70B02-C1DD-45CB-BD28-63C30634F140}" type="pres">
      <dgm:prSet presAssocID="{91C7BDB6-8D7E-4A48-8E7B-5EFDF26C565A}" presName="level3hierChild" presStyleCnt="0"/>
      <dgm:spPr/>
    </dgm:pt>
    <dgm:pt modelId="{6D273626-06C5-4C19-87F6-F80E9D10203D}" type="pres">
      <dgm:prSet presAssocID="{54E4F948-1DE8-4CCA-AE8B-94AD59DFE461}" presName="conn2-1" presStyleLbl="parChTrans1D2" presStyleIdx="1" presStyleCnt="2"/>
      <dgm:spPr/>
      <dgm:t>
        <a:bodyPr/>
        <a:lstStyle/>
        <a:p>
          <a:endParaRPr lang="en-US"/>
        </a:p>
      </dgm:t>
    </dgm:pt>
    <dgm:pt modelId="{E9965BB2-6897-4E01-A65A-5E6F32FDF559}" type="pres">
      <dgm:prSet presAssocID="{54E4F948-1DE8-4CCA-AE8B-94AD59DFE461}" presName="connTx" presStyleLbl="parChTrans1D2" presStyleIdx="1" presStyleCnt="2"/>
      <dgm:spPr/>
      <dgm:t>
        <a:bodyPr/>
        <a:lstStyle/>
        <a:p>
          <a:endParaRPr lang="en-US"/>
        </a:p>
      </dgm:t>
    </dgm:pt>
    <dgm:pt modelId="{640CC989-A22F-4C77-AB0D-4BD416ABA1AA}" type="pres">
      <dgm:prSet presAssocID="{6FA1DFEF-E11B-4951-A946-4266F8D477D2}" presName="root2" presStyleCnt="0"/>
      <dgm:spPr/>
    </dgm:pt>
    <dgm:pt modelId="{1091E340-3270-4057-B69D-BD4891136DE0}" type="pres">
      <dgm:prSet presAssocID="{6FA1DFEF-E11B-4951-A946-4266F8D477D2}" presName="LevelTwoTextNode" presStyleLbl="node2" presStyleIdx="1" presStyleCnt="2" custLinFactY="34132" custLinFactNeighborX="-7076" custLinFactNeighborY="100000">
        <dgm:presLayoutVars>
          <dgm:chPref val="3"/>
        </dgm:presLayoutVars>
      </dgm:prSet>
      <dgm:spPr/>
      <dgm:t>
        <a:bodyPr/>
        <a:lstStyle/>
        <a:p>
          <a:endParaRPr lang="en-US"/>
        </a:p>
      </dgm:t>
    </dgm:pt>
    <dgm:pt modelId="{6727052F-6DA7-471B-9F11-979D14302E70}" type="pres">
      <dgm:prSet presAssocID="{6FA1DFEF-E11B-4951-A946-4266F8D477D2}" presName="level3hierChild" presStyleCnt="0"/>
      <dgm:spPr/>
    </dgm:pt>
    <dgm:pt modelId="{265655E5-661F-44B8-8A7C-9E5ACA0B64A7}" type="pres">
      <dgm:prSet presAssocID="{4BFF088F-D378-4F17-A0E5-96BFBC94C5C3}" presName="conn2-1" presStyleLbl="parChTrans1D3" presStyleIdx="1" presStyleCnt="2"/>
      <dgm:spPr/>
      <dgm:t>
        <a:bodyPr/>
        <a:lstStyle/>
        <a:p>
          <a:endParaRPr lang="en-US"/>
        </a:p>
      </dgm:t>
    </dgm:pt>
    <dgm:pt modelId="{C23792B7-928A-498C-AD05-51775266A814}" type="pres">
      <dgm:prSet presAssocID="{4BFF088F-D378-4F17-A0E5-96BFBC94C5C3}" presName="connTx" presStyleLbl="parChTrans1D3" presStyleIdx="1" presStyleCnt="2"/>
      <dgm:spPr/>
      <dgm:t>
        <a:bodyPr/>
        <a:lstStyle/>
        <a:p>
          <a:endParaRPr lang="en-US"/>
        </a:p>
      </dgm:t>
    </dgm:pt>
    <dgm:pt modelId="{18A143B3-8DD4-4E03-A403-3D88036A7C72}" type="pres">
      <dgm:prSet presAssocID="{C3D72CB8-18CF-4C73-9D14-71FDC6068771}" presName="root2" presStyleCnt="0"/>
      <dgm:spPr/>
    </dgm:pt>
    <dgm:pt modelId="{D1C4C154-AD15-426E-BF2D-5EECD9115A49}" type="pres">
      <dgm:prSet presAssocID="{C3D72CB8-18CF-4C73-9D14-71FDC6068771}" presName="LevelTwoTextNode" presStyleLbl="node3" presStyleIdx="1" presStyleCnt="2" custLinFactY="21449" custLinFactNeighborX="-1189" custLinFactNeighborY="100000">
        <dgm:presLayoutVars>
          <dgm:chPref val="3"/>
        </dgm:presLayoutVars>
      </dgm:prSet>
      <dgm:spPr/>
      <dgm:t>
        <a:bodyPr/>
        <a:lstStyle/>
        <a:p>
          <a:endParaRPr lang="en-US"/>
        </a:p>
      </dgm:t>
    </dgm:pt>
    <dgm:pt modelId="{B02DB21E-5F30-4790-AFE8-5EC32275F480}" type="pres">
      <dgm:prSet presAssocID="{C3D72CB8-18CF-4C73-9D14-71FDC6068771}" presName="level3hierChild" presStyleCnt="0"/>
      <dgm:spPr/>
    </dgm:pt>
  </dgm:ptLst>
  <dgm:cxnLst>
    <dgm:cxn modelId="{5464B862-B7AF-46E2-8A83-EF9C3AAEDE68}" type="presOf" srcId="{8E03A8A3-FD2A-4CE5-8AB3-BEDA3BE6F984}" destId="{1079CB0E-BECC-4A75-9459-C4B1B4F2AC81}" srcOrd="1" destOrd="0" presId="urn:microsoft.com/office/officeart/2005/8/layout/hierarchy2"/>
    <dgm:cxn modelId="{29636A2A-1C99-4293-8A3A-4386CEDC8E8E}" srcId="{B773D322-B9C9-4107-9ED4-49385FD7F181}" destId="{071EF546-90D7-4472-9216-22979B151E97}" srcOrd="0" destOrd="0" parTransId="{0DE814EB-F143-400B-9051-8F77A7E7449C}" sibTransId="{D2B45612-FD83-4874-9CF3-F9F04FB00939}"/>
    <dgm:cxn modelId="{7861450B-97DA-45AA-96DA-8822FBB9015A}" type="presOf" srcId="{54E4F948-1DE8-4CCA-AE8B-94AD59DFE461}" destId="{6D273626-06C5-4C19-87F6-F80E9D10203D}" srcOrd="0" destOrd="0" presId="urn:microsoft.com/office/officeart/2005/8/layout/hierarchy2"/>
    <dgm:cxn modelId="{3D2228A3-2992-49C2-9C6D-70D9AFFC4C8E}" type="presOf" srcId="{8E03A8A3-FD2A-4CE5-8AB3-BEDA3BE6F984}" destId="{2A2762D8-5C24-420E-9C44-C58CF6A33B62}" srcOrd="0" destOrd="0" presId="urn:microsoft.com/office/officeart/2005/8/layout/hierarchy2"/>
    <dgm:cxn modelId="{003FAA5F-D378-41A0-BA2F-D60C5A876025}" type="presOf" srcId="{91C7BDB6-8D7E-4A48-8E7B-5EFDF26C565A}" destId="{4FCDF2FC-1191-422E-BCD8-2E2028968AD1}" srcOrd="0" destOrd="0" presId="urn:microsoft.com/office/officeart/2005/8/layout/hierarchy2"/>
    <dgm:cxn modelId="{B2BBA87A-7844-4993-A2C2-E45C809787F3}" type="presOf" srcId="{4BFF088F-D378-4F17-A0E5-96BFBC94C5C3}" destId="{265655E5-661F-44B8-8A7C-9E5ACA0B64A7}" srcOrd="0" destOrd="0" presId="urn:microsoft.com/office/officeart/2005/8/layout/hierarchy2"/>
    <dgm:cxn modelId="{CA94B7BD-765D-4CA0-8AFA-3DF125BDDDAC}" type="presOf" srcId="{7A25430F-0FEC-4BD0-82D2-D02737D8567B}" destId="{151C7F40-35AE-4061-A3FD-A6060097E370}" srcOrd="0" destOrd="0" presId="urn:microsoft.com/office/officeart/2005/8/layout/hierarchy2"/>
    <dgm:cxn modelId="{1B5048C2-DDF1-442A-AC5C-39E0AB669DF7}" srcId="{7A25430F-0FEC-4BD0-82D2-D02737D8567B}" destId="{B773D322-B9C9-4107-9ED4-49385FD7F181}" srcOrd="0" destOrd="0" parTransId="{8ADE7342-1C08-4FCB-BFE7-41901F007500}" sibTransId="{0F87C0D4-D3A6-4020-AE1D-057BC2741542}"/>
    <dgm:cxn modelId="{F5D1F970-6825-480F-9DFE-A3F03D4C30C4}" srcId="{071EF546-90D7-4472-9216-22979B151E97}" destId="{91C7BDB6-8D7E-4A48-8E7B-5EFDF26C565A}" srcOrd="0" destOrd="0" parTransId="{8E03A8A3-FD2A-4CE5-8AB3-BEDA3BE6F984}" sibTransId="{1C1DC634-7A49-4337-9E0F-9D967A19D550}"/>
    <dgm:cxn modelId="{A189ED5B-5523-48E6-B351-BA2AE9AC17AD}" type="presOf" srcId="{C3D72CB8-18CF-4C73-9D14-71FDC6068771}" destId="{D1C4C154-AD15-426E-BF2D-5EECD9115A49}" srcOrd="0" destOrd="0" presId="urn:microsoft.com/office/officeart/2005/8/layout/hierarchy2"/>
    <dgm:cxn modelId="{8E8CB82F-5596-4539-8E80-85CD0ECB7A1A}" type="presOf" srcId="{B773D322-B9C9-4107-9ED4-49385FD7F181}" destId="{6A82B426-5869-4729-89AC-F33E79C2201F}" srcOrd="0" destOrd="0" presId="urn:microsoft.com/office/officeart/2005/8/layout/hierarchy2"/>
    <dgm:cxn modelId="{635C71FD-AC92-4CC8-9801-E94A45E6F65F}" type="presOf" srcId="{4BFF088F-D378-4F17-A0E5-96BFBC94C5C3}" destId="{C23792B7-928A-498C-AD05-51775266A814}" srcOrd="1" destOrd="0" presId="urn:microsoft.com/office/officeart/2005/8/layout/hierarchy2"/>
    <dgm:cxn modelId="{48C5567D-0F25-4037-ADCC-2E548F7C32A1}" srcId="{B773D322-B9C9-4107-9ED4-49385FD7F181}" destId="{6FA1DFEF-E11B-4951-A946-4266F8D477D2}" srcOrd="1" destOrd="0" parTransId="{54E4F948-1DE8-4CCA-AE8B-94AD59DFE461}" sibTransId="{6E121DF7-C360-4B72-B36D-1899481533EF}"/>
    <dgm:cxn modelId="{9757A415-1246-4D27-8521-DA875402791A}" srcId="{6FA1DFEF-E11B-4951-A946-4266F8D477D2}" destId="{C3D72CB8-18CF-4C73-9D14-71FDC6068771}" srcOrd="0" destOrd="0" parTransId="{4BFF088F-D378-4F17-A0E5-96BFBC94C5C3}" sibTransId="{EC3E1733-A05B-4CB9-87C6-5CAFACE3D5FD}"/>
    <dgm:cxn modelId="{A2C5F727-7449-428E-B4F7-8759167A19CE}" type="presOf" srcId="{54E4F948-1DE8-4CCA-AE8B-94AD59DFE461}" destId="{E9965BB2-6897-4E01-A65A-5E6F32FDF559}" srcOrd="1" destOrd="0" presId="urn:microsoft.com/office/officeart/2005/8/layout/hierarchy2"/>
    <dgm:cxn modelId="{A4C421BD-7118-4092-B68D-E90F3004103E}" type="presOf" srcId="{6FA1DFEF-E11B-4951-A946-4266F8D477D2}" destId="{1091E340-3270-4057-B69D-BD4891136DE0}" srcOrd="0" destOrd="0" presId="urn:microsoft.com/office/officeart/2005/8/layout/hierarchy2"/>
    <dgm:cxn modelId="{B7CD3D6E-BB6C-4B11-BBB0-250930D630ED}" type="presOf" srcId="{071EF546-90D7-4472-9216-22979B151E97}" destId="{4C448732-7716-499D-9444-3D4D409AB2F9}" srcOrd="0" destOrd="0" presId="urn:microsoft.com/office/officeart/2005/8/layout/hierarchy2"/>
    <dgm:cxn modelId="{9E1DA248-BA30-439E-ADF2-6B73215AA013}" type="presOf" srcId="{0DE814EB-F143-400B-9051-8F77A7E7449C}" destId="{D2222FB6-48F5-4326-AE73-4851F45FFA46}" srcOrd="0" destOrd="0" presId="urn:microsoft.com/office/officeart/2005/8/layout/hierarchy2"/>
    <dgm:cxn modelId="{CC51452D-E88E-48DD-A166-6FFD9846C5E2}" type="presOf" srcId="{0DE814EB-F143-400B-9051-8F77A7E7449C}" destId="{2B6FD41C-C173-48B8-8F50-F5947AD99560}" srcOrd="1" destOrd="0" presId="urn:microsoft.com/office/officeart/2005/8/layout/hierarchy2"/>
    <dgm:cxn modelId="{DA932172-E5AA-47D7-B6D0-F9D4F03EC06C}" type="presParOf" srcId="{151C7F40-35AE-4061-A3FD-A6060097E370}" destId="{94C730F2-4999-4C48-9406-21646FB25D03}" srcOrd="0" destOrd="0" presId="urn:microsoft.com/office/officeart/2005/8/layout/hierarchy2"/>
    <dgm:cxn modelId="{F8B62985-E2A3-4D10-B475-7FA58730F9E5}" type="presParOf" srcId="{94C730F2-4999-4C48-9406-21646FB25D03}" destId="{6A82B426-5869-4729-89AC-F33E79C2201F}" srcOrd="0" destOrd="0" presId="urn:microsoft.com/office/officeart/2005/8/layout/hierarchy2"/>
    <dgm:cxn modelId="{32AA8CBC-017E-4AEB-A40F-45739A857C20}" type="presParOf" srcId="{94C730F2-4999-4C48-9406-21646FB25D03}" destId="{4DDF9AA1-1586-4D17-B9D9-BA62991BA0D1}" srcOrd="1" destOrd="0" presId="urn:microsoft.com/office/officeart/2005/8/layout/hierarchy2"/>
    <dgm:cxn modelId="{1D6720A4-6ED0-41F7-84E0-7ECC7C3FA58E}" type="presParOf" srcId="{4DDF9AA1-1586-4D17-B9D9-BA62991BA0D1}" destId="{D2222FB6-48F5-4326-AE73-4851F45FFA46}" srcOrd="0" destOrd="0" presId="urn:microsoft.com/office/officeart/2005/8/layout/hierarchy2"/>
    <dgm:cxn modelId="{372ACD01-A501-4C18-A67C-625DA48370F3}" type="presParOf" srcId="{D2222FB6-48F5-4326-AE73-4851F45FFA46}" destId="{2B6FD41C-C173-48B8-8F50-F5947AD99560}" srcOrd="0" destOrd="0" presId="urn:microsoft.com/office/officeart/2005/8/layout/hierarchy2"/>
    <dgm:cxn modelId="{B661D1C4-127A-4423-BD43-19E8621C7C0F}" type="presParOf" srcId="{4DDF9AA1-1586-4D17-B9D9-BA62991BA0D1}" destId="{CA50A673-DCD9-4925-BEF6-646C5EE36708}" srcOrd="1" destOrd="0" presId="urn:microsoft.com/office/officeart/2005/8/layout/hierarchy2"/>
    <dgm:cxn modelId="{014B3B77-E6E8-44D1-8300-F5022A4105FA}" type="presParOf" srcId="{CA50A673-DCD9-4925-BEF6-646C5EE36708}" destId="{4C448732-7716-499D-9444-3D4D409AB2F9}" srcOrd="0" destOrd="0" presId="urn:microsoft.com/office/officeart/2005/8/layout/hierarchy2"/>
    <dgm:cxn modelId="{F6249C1C-895D-45D8-8771-F9A99274E394}" type="presParOf" srcId="{CA50A673-DCD9-4925-BEF6-646C5EE36708}" destId="{4FDF1AA9-4183-4EA2-99D4-AD29AC63E054}" srcOrd="1" destOrd="0" presId="urn:microsoft.com/office/officeart/2005/8/layout/hierarchy2"/>
    <dgm:cxn modelId="{4B311EBE-E8B3-4B44-B1B7-642D5E208337}" type="presParOf" srcId="{4FDF1AA9-4183-4EA2-99D4-AD29AC63E054}" destId="{2A2762D8-5C24-420E-9C44-C58CF6A33B62}" srcOrd="0" destOrd="0" presId="urn:microsoft.com/office/officeart/2005/8/layout/hierarchy2"/>
    <dgm:cxn modelId="{F8FC366D-95F9-4777-93ED-0F1B235629AA}" type="presParOf" srcId="{2A2762D8-5C24-420E-9C44-C58CF6A33B62}" destId="{1079CB0E-BECC-4A75-9459-C4B1B4F2AC81}" srcOrd="0" destOrd="0" presId="urn:microsoft.com/office/officeart/2005/8/layout/hierarchy2"/>
    <dgm:cxn modelId="{8FE5F52B-A5A0-4D53-88CF-6F07A925248B}" type="presParOf" srcId="{4FDF1AA9-4183-4EA2-99D4-AD29AC63E054}" destId="{0393A33D-7F9F-4EC4-9964-8ABC7368FD89}" srcOrd="1" destOrd="0" presId="urn:microsoft.com/office/officeart/2005/8/layout/hierarchy2"/>
    <dgm:cxn modelId="{15E106B2-7357-4FC4-8855-9DCA1F857309}" type="presParOf" srcId="{0393A33D-7F9F-4EC4-9964-8ABC7368FD89}" destId="{4FCDF2FC-1191-422E-BCD8-2E2028968AD1}" srcOrd="0" destOrd="0" presId="urn:microsoft.com/office/officeart/2005/8/layout/hierarchy2"/>
    <dgm:cxn modelId="{3118BEF1-61F6-4C1C-BF1B-7E65006730BC}" type="presParOf" srcId="{0393A33D-7F9F-4EC4-9964-8ABC7368FD89}" destId="{B8B70B02-C1DD-45CB-BD28-63C30634F140}" srcOrd="1" destOrd="0" presId="urn:microsoft.com/office/officeart/2005/8/layout/hierarchy2"/>
    <dgm:cxn modelId="{0829E2C6-F316-48E1-B706-B5E8F29ED9D4}" type="presParOf" srcId="{4DDF9AA1-1586-4D17-B9D9-BA62991BA0D1}" destId="{6D273626-06C5-4C19-87F6-F80E9D10203D}" srcOrd="2" destOrd="0" presId="urn:microsoft.com/office/officeart/2005/8/layout/hierarchy2"/>
    <dgm:cxn modelId="{49447706-B9FF-4C55-AFF1-640871C4A77C}" type="presParOf" srcId="{6D273626-06C5-4C19-87F6-F80E9D10203D}" destId="{E9965BB2-6897-4E01-A65A-5E6F32FDF559}" srcOrd="0" destOrd="0" presId="urn:microsoft.com/office/officeart/2005/8/layout/hierarchy2"/>
    <dgm:cxn modelId="{36D6C87C-1541-4259-BD75-E1CC813C4C8E}" type="presParOf" srcId="{4DDF9AA1-1586-4D17-B9D9-BA62991BA0D1}" destId="{640CC989-A22F-4C77-AB0D-4BD416ABA1AA}" srcOrd="3" destOrd="0" presId="urn:microsoft.com/office/officeart/2005/8/layout/hierarchy2"/>
    <dgm:cxn modelId="{9CF72B3B-4D4E-4FE4-B793-D9F7673144A3}" type="presParOf" srcId="{640CC989-A22F-4C77-AB0D-4BD416ABA1AA}" destId="{1091E340-3270-4057-B69D-BD4891136DE0}" srcOrd="0" destOrd="0" presId="urn:microsoft.com/office/officeart/2005/8/layout/hierarchy2"/>
    <dgm:cxn modelId="{B20F0E97-1EA0-498B-8589-EE6B93743F9F}" type="presParOf" srcId="{640CC989-A22F-4C77-AB0D-4BD416ABA1AA}" destId="{6727052F-6DA7-471B-9F11-979D14302E70}" srcOrd="1" destOrd="0" presId="urn:microsoft.com/office/officeart/2005/8/layout/hierarchy2"/>
    <dgm:cxn modelId="{28BF860C-3B45-4871-B509-DF4C3C3C280E}" type="presParOf" srcId="{6727052F-6DA7-471B-9F11-979D14302E70}" destId="{265655E5-661F-44B8-8A7C-9E5ACA0B64A7}" srcOrd="0" destOrd="0" presId="urn:microsoft.com/office/officeart/2005/8/layout/hierarchy2"/>
    <dgm:cxn modelId="{40A7D640-F83E-44FC-9D06-69881C2E7063}" type="presParOf" srcId="{265655E5-661F-44B8-8A7C-9E5ACA0B64A7}" destId="{C23792B7-928A-498C-AD05-51775266A814}" srcOrd="0" destOrd="0" presId="urn:microsoft.com/office/officeart/2005/8/layout/hierarchy2"/>
    <dgm:cxn modelId="{209A6B16-F518-4BDC-8AE0-38D4740C81CC}" type="presParOf" srcId="{6727052F-6DA7-471B-9F11-979D14302E70}" destId="{18A143B3-8DD4-4E03-A403-3D88036A7C72}" srcOrd="1" destOrd="0" presId="urn:microsoft.com/office/officeart/2005/8/layout/hierarchy2"/>
    <dgm:cxn modelId="{98EABF99-8C83-4FAD-A0BC-62D3AF4ECB7D}" type="presParOf" srcId="{18A143B3-8DD4-4E03-A403-3D88036A7C72}" destId="{D1C4C154-AD15-426E-BF2D-5EECD9115A49}" srcOrd="0" destOrd="0" presId="urn:microsoft.com/office/officeart/2005/8/layout/hierarchy2"/>
    <dgm:cxn modelId="{FD300CC1-8B42-439E-85C5-C9F439518B6B}" type="presParOf" srcId="{18A143B3-8DD4-4E03-A403-3D88036A7C72}" destId="{B02DB21E-5F30-4790-AFE8-5EC32275F48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18506-AAC9-4154-9B35-3C3DAC906E1A}">
      <dsp:nvSpPr>
        <dsp:cNvPr id="0" name=""/>
        <dsp:cNvSpPr/>
      </dsp:nvSpPr>
      <dsp:spPr>
        <a:xfrm>
          <a:off x="3418510" y="-79985"/>
          <a:ext cx="2252513" cy="1464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FF0000"/>
              </a:solidFill>
            </a:rPr>
            <a:t>Women</a:t>
          </a:r>
        </a:p>
        <a:p>
          <a:pPr lvl="0" algn="ctr" defTabSz="1244600">
            <a:lnSpc>
              <a:spcPct val="90000"/>
            </a:lnSpc>
            <a:spcBef>
              <a:spcPct val="0"/>
            </a:spcBef>
            <a:spcAft>
              <a:spcPct val="35000"/>
            </a:spcAft>
          </a:pPr>
          <a:r>
            <a:rPr lang="en-US" sz="1700" kern="1200" dirty="0" smtClean="0"/>
            <a:t>- Republican Mothers</a:t>
          </a:r>
        </a:p>
        <a:p>
          <a:pPr lvl="0" algn="ctr" defTabSz="1244600">
            <a:lnSpc>
              <a:spcPct val="90000"/>
            </a:lnSpc>
            <a:spcBef>
              <a:spcPct val="0"/>
            </a:spcBef>
            <a:spcAft>
              <a:spcPct val="35000"/>
            </a:spcAft>
          </a:pPr>
          <a:r>
            <a:rPr lang="en-US" sz="1700" kern="1200" dirty="0" smtClean="0"/>
            <a:t>- Few gains in rights or responsibilities</a:t>
          </a:r>
          <a:endParaRPr lang="en-US" sz="1700" kern="1200" dirty="0"/>
        </a:p>
      </dsp:txBody>
      <dsp:txXfrm>
        <a:off x="3489983" y="-8512"/>
        <a:ext cx="2109567" cy="1321187"/>
      </dsp:txXfrm>
    </dsp:sp>
    <dsp:sp modelId="{3889379E-D58C-4CDB-94FF-67686BF4A2C8}">
      <dsp:nvSpPr>
        <dsp:cNvPr id="0" name=""/>
        <dsp:cNvSpPr/>
      </dsp:nvSpPr>
      <dsp:spPr>
        <a:xfrm>
          <a:off x="1620733" y="652081"/>
          <a:ext cx="5848067" cy="5848067"/>
        </a:xfrm>
        <a:custGeom>
          <a:avLst/>
          <a:gdLst/>
          <a:ahLst/>
          <a:cxnLst/>
          <a:rect l="0" t="0" r="0" b="0"/>
          <a:pathLst>
            <a:path>
              <a:moveTo>
                <a:pt x="4056979" y="228406"/>
              </a:moveTo>
              <a:arcTo wR="2924033" hR="2924033" stAng="17567792" swAng="83774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E60453C-BA2C-45F0-B0CC-2BB6C6CD9E17}">
      <dsp:nvSpPr>
        <dsp:cNvPr id="0" name=""/>
        <dsp:cNvSpPr/>
      </dsp:nvSpPr>
      <dsp:spPr>
        <a:xfrm>
          <a:off x="6144965" y="1237841"/>
          <a:ext cx="2361445" cy="28693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rgbClr val="FF0000"/>
              </a:solidFill>
            </a:rPr>
            <a:t>African Americans</a:t>
          </a:r>
        </a:p>
        <a:p>
          <a:pPr lvl="0" algn="ctr" defTabSz="1244600">
            <a:lnSpc>
              <a:spcPct val="90000"/>
            </a:lnSpc>
            <a:spcBef>
              <a:spcPct val="0"/>
            </a:spcBef>
            <a:spcAft>
              <a:spcPct val="35000"/>
            </a:spcAft>
          </a:pPr>
          <a:r>
            <a:rPr lang="en-US" sz="2000" kern="1200" dirty="0" smtClean="0"/>
            <a:t>- Slavery ends in the north </a:t>
          </a:r>
        </a:p>
        <a:p>
          <a:pPr lvl="0" algn="ctr" defTabSz="1244600">
            <a:lnSpc>
              <a:spcPct val="90000"/>
            </a:lnSpc>
            <a:spcBef>
              <a:spcPct val="0"/>
            </a:spcBef>
            <a:spcAft>
              <a:spcPct val="35000"/>
            </a:spcAft>
          </a:pPr>
          <a:r>
            <a:rPr lang="en-US" sz="2000" kern="1200" dirty="0" smtClean="0"/>
            <a:t>- South maintains slavery</a:t>
          </a:r>
          <a:endParaRPr lang="en-US" sz="2000" kern="1200" dirty="0"/>
        </a:p>
      </dsp:txBody>
      <dsp:txXfrm>
        <a:off x="6260241" y="1353117"/>
        <a:ext cx="2130893" cy="2638842"/>
      </dsp:txXfrm>
    </dsp:sp>
    <dsp:sp modelId="{67366341-D6AF-4825-AFB7-74F524A5B9B9}">
      <dsp:nvSpPr>
        <dsp:cNvPr id="0" name=""/>
        <dsp:cNvSpPr/>
      </dsp:nvSpPr>
      <dsp:spPr>
        <a:xfrm>
          <a:off x="1620733" y="652081"/>
          <a:ext cx="5848067" cy="5848067"/>
        </a:xfrm>
        <a:custGeom>
          <a:avLst/>
          <a:gdLst/>
          <a:ahLst/>
          <a:cxnLst/>
          <a:rect l="0" t="0" r="0" b="0"/>
          <a:pathLst>
            <a:path>
              <a:moveTo>
                <a:pt x="5797239" y="3466860"/>
              </a:moveTo>
              <a:arcTo wR="2924033" hR="2924033" stAng="641918" swAng="138185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727FBCA-CA03-43B2-9464-A7A66CF8256E}">
      <dsp:nvSpPr>
        <dsp:cNvPr id="0" name=""/>
        <dsp:cNvSpPr/>
      </dsp:nvSpPr>
      <dsp:spPr>
        <a:xfrm>
          <a:off x="5137214" y="5209641"/>
          <a:ext cx="2252513" cy="1464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kern="1200" dirty="0" smtClean="0"/>
            <a:t>United States </a:t>
          </a:r>
          <a:endParaRPr lang="en-US" sz="3700" kern="1200" dirty="0"/>
        </a:p>
      </dsp:txBody>
      <dsp:txXfrm>
        <a:off x="5208687" y="5281114"/>
        <a:ext cx="2109567" cy="1321187"/>
      </dsp:txXfrm>
    </dsp:sp>
    <dsp:sp modelId="{1C4943DC-3E02-4187-BDB3-D370CC8ADBA0}">
      <dsp:nvSpPr>
        <dsp:cNvPr id="0" name=""/>
        <dsp:cNvSpPr/>
      </dsp:nvSpPr>
      <dsp:spPr>
        <a:xfrm>
          <a:off x="1620733" y="652081"/>
          <a:ext cx="5848067" cy="5848067"/>
        </a:xfrm>
        <a:custGeom>
          <a:avLst/>
          <a:gdLst/>
          <a:ahLst/>
          <a:cxnLst/>
          <a:rect l="0" t="0" r="0" b="0"/>
          <a:pathLst>
            <a:path>
              <a:moveTo>
                <a:pt x="3504872" y="5789796"/>
              </a:moveTo>
              <a:arcTo wR="2924033" hR="2924033" stAng="4712543" swAng="137491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14B9C81-6850-42E5-9386-EE128C8E1521}">
      <dsp:nvSpPr>
        <dsp:cNvPr id="0" name=""/>
        <dsp:cNvSpPr/>
      </dsp:nvSpPr>
      <dsp:spPr>
        <a:xfrm>
          <a:off x="1699806" y="4945430"/>
          <a:ext cx="2252513" cy="19925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0000"/>
              </a:solidFill>
            </a:rPr>
            <a:t>Native Americans</a:t>
          </a:r>
        </a:p>
        <a:p>
          <a:pPr lvl="0" algn="ctr" defTabSz="889000">
            <a:lnSpc>
              <a:spcPct val="90000"/>
            </a:lnSpc>
            <a:spcBef>
              <a:spcPct val="0"/>
            </a:spcBef>
            <a:spcAft>
              <a:spcPct val="35000"/>
            </a:spcAft>
          </a:pPr>
          <a:r>
            <a:rPr lang="en-US" sz="1600" kern="1200" dirty="0" smtClean="0"/>
            <a:t>- </a:t>
          </a:r>
          <a:r>
            <a:rPr lang="en-US" sz="1800" kern="1200" dirty="0" smtClean="0"/>
            <a:t>Abandoned by the British</a:t>
          </a:r>
        </a:p>
        <a:p>
          <a:pPr lvl="0" algn="ctr" defTabSz="889000">
            <a:lnSpc>
              <a:spcPct val="90000"/>
            </a:lnSpc>
            <a:spcBef>
              <a:spcPct val="0"/>
            </a:spcBef>
            <a:spcAft>
              <a:spcPct val="35000"/>
            </a:spcAft>
          </a:pPr>
          <a:r>
            <a:rPr lang="en-US" sz="1800" kern="1200" dirty="0" smtClean="0"/>
            <a:t>- Forced to give up land</a:t>
          </a:r>
        </a:p>
      </dsp:txBody>
      <dsp:txXfrm>
        <a:off x="1797074" y="5042698"/>
        <a:ext cx="2057977" cy="1798018"/>
      </dsp:txXfrm>
    </dsp:sp>
    <dsp:sp modelId="{1286884E-4714-485C-B87C-63FB3F77DDA6}">
      <dsp:nvSpPr>
        <dsp:cNvPr id="0" name=""/>
        <dsp:cNvSpPr/>
      </dsp:nvSpPr>
      <dsp:spPr>
        <a:xfrm>
          <a:off x="1620733" y="652081"/>
          <a:ext cx="5848067" cy="5848067"/>
        </a:xfrm>
        <a:custGeom>
          <a:avLst/>
          <a:gdLst/>
          <a:ahLst/>
          <a:cxnLst/>
          <a:rect l="0" t="0" r="0" b="0"/>
          <a:pathLst>
            <a:path>
              <a:moveTo>
                <a:pt x="335238" y="4283486"/>
              </a:moveTo>
              <a:arcTo wR="2924033" hR="2924033" stAng="9137683" swAng="129290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8ED7AF-077B-40F2-A249-8F50A65A9000}">
      <dsp:nvSpPr>
        <dsp:cNvPr id="0" name=""/>
        <dsp:cNvSpPr/>
      </dsp:nvSpPr>
      <dsp:spPr>
        <a:xfrm>
          <a:off x="637588" y="1466444"/>
          <a:ext cx="2252513" cy="24121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rgbClr val="FF0000"/>
              </a:solidFill>
            </a:rPr>
            <a:t>Foreign Countries</a:t>
          </a:r>
        </a:p>
        <a:p>
          <a:pPr lvl="0" algn="ctr" defTabSz="1244600">
            <a:lnSpc>
              <a:spcPct val="90000"/>
            </a:lnSpc>
            <a:spcBef>
              <a:spcPct val="0"/>
            </a:spcBef>
            <a:spcAft>
              <a:spcPct val="35000"/>
            </a:spcAft>
          </a:pPr>
          <a:r>
            <a:rPr lang="en-US" sz="1800" kern="1200" dirty="0" smtClean="0"/>
            <a:t>- An example of Revolutionary Republicanism </a:t>
          </a:r>
        </a:p>
        <a:p>
          <a:pPr lvl="0" algn="ctr" defTabSz="1244600">
            <a:lnSpc>
              <a:spcPct val="90000"/>
            </a:lnSpc>
            <a:spcBef>
              <a:spcPct val="0"/>
            </a:spcBef>
            <a:spcAft>
              <a:spcPct val="35000"/>
            </a:spcAft>
          </a:pPr>
          <a:r>
            <a:rPr lang="en-US" sz="1800" kern="1200" dirty="0" smtClean="0"/>
            <a:t>- French Revolution</a:t>
          </a:r>
          <a:endParaRPr lang="en-US" sz="1800" kern="1200" dirty="0"/>
        </a:p>
      </dsp:txBody>
      <dsp:txXfrm>
        <a:off x="747547" y="1576403"/>
        <a:ext cx="2032595" cy="2192271"/>
      </dsp:txXfrm>
    </dsp:sp>
    <dsp:sp modelId="{80E63A54-1B46-4D3B-B54A-C1B88812B7F7}">
      <dsp:nvSpPr>
        <dsp:cNvPr id="0" name=""/>
        <dsp:cNvSpPr/>
      </dsp:nvSpPr>
      <dsp:spPr>
        <a:xfrm>
          <a:off x="1620733" y="652081"/>
          <a:ext cx="5848067" cy="5848067"/>
        </a:xfrm>
        <a:custGeom>
          <a:avLst/>
          <a:gdLst/>
          <a:ahLst/>
          <a:cxnLst/>
          <a:rect l="0" t="0" r="0" b="0"/>
          <a:pathLst>
            <a:path>
              <a:moveTo>
                <a:pt x="907133" y="806939"/>
              </a:moveTo>
              <a:arcTo wR="2924033" hR="2924033" stAng="13583304" swAng="124480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2B426-5869-4729-89AC-F33E79C2201F}">
      <dsp:nvSpPr>
        <dsp:cNvPr id="0" name=""/>
        <dsp:cNvSpPr/>
      </dsp:nvSpPr>
      <dsp:spPr>
        <a:xfrm>
          <a:off x="2522" y="1044650"/>
          <a:ext cx="2404988" cy="27112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Proposals for a national government</a:t>
          </a:r>
          <a:endParaRPr lang="en-US" sz="2100" kern="1200" dirty="0"/>
        </a:p>
      </dsp:txBody>
      <dsp:txXfrm>
        <a:off x="72962" y="1115090"/>
        <a:ext cx="2264108" cy="2570419"/>
      </dsp:txXfrm>
    </dsp:sp>
    <dsp:sp modelId="{D2222FB6-48F5-4326-AE73-4851F45FFA46}">
      <dsp:nvSpPr>
        <dsp:cNvPr id="0" name=""/>
        <dsp:cNvSpPr/>
      </dsp:nvSpPr>
      <dsp:spPr>
        <a:xfrm rot="18620100">
          <a:off x="2149929" y="1821127"/>
          <a:ext cx="1460443" cy="45087"/>
        </a:xfrm>
        <a:custGeom>
          <a:avLst/>
          <a:gdLst/>
          <a:ahLst/>
          <a:cxnLst/>
          <a:rect l="0" t="0" r="0" b="0"/>
          <a:pathLst>
            <a:path>
              <a:moveTo>
                <a:pt x="0" y="22543"/>
              </a:moveTo>
              <a:lnTo>
                <a:pt x="1460443"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43639" y="1807160"/>
        <a:ext cx="73022" cy="73022"/>
      </dsp:txXfrm>
    </dsp:sp>
    <dsp:sp modelId="{4C448732-7716-499D-9444-3D4D409AB2F9}">
      <dsp:nvSpPr>
        <dsp:cNvPr id="0" name=""/>
        <dsp:cNvSpPr/>
      </dsp:nvSpPr>
      <dsp:spPr>
        <a:xfrm>
          <a:off x="3352791" y="685796"/>
          <a:ext cx="2404988" cy="12024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Virginia Plan</a:t>
          </a:r>
          <a:endParaRPr lang="en-US" sz="2100" kern="1200" dirty="0"/>
        </a:p>
      </dsp:txBody>
      <dsp:txXfrm>
        <a:off x="3388011" y="721016"/>
        <a:ext cx="2334548" cy="1132054"/>
      </dsp:txXfrm>
    </dsp:sp>
    <dsp:sp modelId="{2A2762D8-5C24-420E-9C44-C58CF6A33B62}">
      <dsp:nvSpPr>
        <dsp:cNvPr id="0" name=""/>
        <dsp:cNvSpPr/>
      </dsp:nvSpPr>
      <dsp:spPr>
        <a:xfrm>
          <a:off x="5757779" y="1264499"/>
          <a:ext cx="981232" cy="45087"/>
        </a:xfrm>
        <a:custGeom>
          <a:avLst/>
          <a:gdLst/>
          <a:ahLst/>
          <a:cxnLst/>
          <a:rect l="0" t="0" r="0" b="0"/>
          <a:pathLst>
            <a:path>
              <a:moveTo>
                <a:pt x="0" y="22543"/>
              </a:moveTo>
              <a:lnTo>
                <a:pt x="981232" y="225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223864" y="1262512"/>
        <a:ext cx="49061" cy="49061"/>
      </dsp:txXfrm>
    </dsp:sp>
    <dsp:sp modelId="{4FCDF2FC-1191-422E-BCD8-2E2028968AD1}">
      <dsp:nvSpPr>
        <dsp:cNvPr id="0" name=""/>
        <dsp:cNvSpPr/>
      </dsp:nvSpPr>
      <dsp:spPr>
        <a:xfrm>
          <a:off x="6739011" y="685796"/>
          <a:ext cx="2404988" cy="12024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 Bicameral Legislature</a:t>
          </a:r>
        </a:p>
        <a:p>
          <a:pPr lvl="0" algn="ctr" defTabSz="933450">
            <a:lnSpc>
              <a:spcPct val="90000"/>
            </a:lnSpc>
            <a:spcBef>
              <a:spcPct val="0"/>
            </a:spcBef>
            <a:spcAft>
              <a:spcPct val="35000"/>
            </a:spcAft>
          </a:pPr>
          <a:r>
            <a:rPr lang="en-US" sz="2100" kern="1200" dirty="0" smtClean="0"/>
            <a:t>- 3 branches of </a:t>
          </a:r>
          <a:r>
            <a:rPr lang="en-US" sz="2100" kern="1200" dirty="0" err="1" smtClean="0"/>
            <a:t>gov’t</a:t>
          </a:r>
          <a:endParaRPr lang="en-US" sz="2100" kern="1200" dirty="0"/>
        </a:p>
      </dsp:txBody>
      <dsp:txXfrm>
        <a:off x="6774231" y="721016"/>
        <a:ext cx="2334548" cy="1132054"/>
      </dsp:txXfrm>
    </dsp:sp>
    <dsp:sp modelId="{6D273626-06C5-4C19-87F6-F80E9D10203D}">
      <dsp:nvSpPr>
        <dsp:cNvPr id="0" name=""/>
        <dsp:cNvSpPr/>
      </dsp:nvSpPr>
      <dsp:spPr>
        <a:xfrm rot="3974654">
          <a:off x="1820621" y="3277282"/>
          <a:ext cx="1965596" cy="45087"/>
        </a:xfrm>
        <a:custGeom>
          <a:avLst/>
          <a:gdLst/>
          <a:ahLst/>
          <a:cxnLst/>
          <a:rect l="0" t="0" r="0" b="0"/>
          <a:pathLst>
            <a:path>
              <a:moveTo>
                <a:pt x="0" y="22543"/>
              </a:moveTo>
              <a:lnTo>
                <a:pt x="1965596"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2754279" y="3250686"/>
        <a:ext cx="98279" cy="98279"/>
      </dsp:txXfrm>
    </dsp:sp>
    <dsp:sp modelId="{1091E340-3270-4057-B69D-BD4891136DE0}">
      <dsp:nvSpPr>
        <dsp:cNvPr id="0" name=""/>
        <dsp:cNvSpPr/>
      </dsp:nvSpPr>
      <dsp:spPr>
        <a:xfrm>
          <a:off x="3199329" y="3598105"/>
          <a:ext cx="2404988" cy="12024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New Jersey Plan</a:t>
          </a:r>
          <a:endParaRPr lang="en-US" sz="2100" kern="1200" dirty="0"/>
        </a:p>
      </dsp:txBody>
      <dsp:txXfrm>
        <a:off x="3234549" y="3633325"/>
        <a:ext cx="2334548" cy="1132054"/>
      </dsp:txXfrm>
    </dsp:sp>
    <dsp:sp modelId="{265655E5-661F-44B8-8A7C-9E5ACA0B64A7}">
      <dsp:nvSpPr>
        <dsp:cNvPr id="0" name=""/>
        <dsp:cNvSpPr/>
      </dsp:nvSpPr>
      <dsp:spPr>
        <a:xfrm>
          <a:off x="5604317" y="4176809"/>
          <a:ext cx="1103576" cy="45087"/>
        </a:xfrm>
        <a:custGeom>
          <a:avLst/>
          <a:gdLst/>
          <a:ahLst/>
          <a:cxnLst/>
          <a:rect l="0" t="0" r="0" b="0"/>
          <a:pathLst>
            <a:path>
              <a:moveTo>
                <a:pt x="0" y="22543"/>
              </a:moveTo>
              <a:lnTo>
                <a:pt x="1103576" y="225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128516" y="4171763"/>
        <a:ext cx="55178" cy="55178"/>
      </dsp:txXfrm>
    </dsp:sp>
    <dsp:sp modelId="{D1C4C154-AD15-426E-BF2D-5EECD9115A49}">
      <dsp:nvSpPr>
        <dsp:cNvPr id="0" name=""/>
        <dsp:cNvSpPr/>
      </dsp:nvSpPr>
      <dsp:spPr>
        <a:xfrm>
          <a:off x="6707893" y="3598105"/>
          <a:ext cx="2404988" cy="12024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 Unicameral legislature</a:t>
          </a:r>
        </a:p>
        <a:p>
          <a:pPr lvl="0" algn="ctr" defTabSz="933450">
            <a:lnSpc>
              <a:spcPct val="90000"/>
            </a:lnSpc>
            <a:spcBef>
              <a:spcPct val="0"/>
            </a:spcBef>
            <a:spcAft>
              <a:spcPct val="35000"/>
            </a:spcAft>
          </a:pPr>
          <a:r>
            <a:rPr lang="en-US" sz="2100" kern="1200" dirty="0" smtClean="0"/>
            <a:t>- State sovereignty</a:t>
          </a:r>
          <a:endParaRPr lang="en-US" sz="2100" kern="1200" dirty="0"/>
        </a:p>
      </dsp:txBody>
      <dsp:txXfrm>
        <a:off x="6743113" y="3633325"/>
        <a:ext cx="2334548" cy="1132054"/>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38475" cy="464980"/>
          </a:xfrm>
          <a:prstGeom prst="rect">
            <a:avLst/>
          </a:prstGeom>
        </p:spPr>
        <p:txBody>
          <a:bodyPr vert="horz" lIns="92647" tIns="46324" rIns="92647" bIns="46324" rtlCol="0"/>
          <a:lstStyle>
            <a:lvl1pPr algn="l">
              <a:defRPr sz="1200"/>
            </a:lvl1pPr>
          </a:lstStyle>
          <a:p>
            <a:endParaRPr lang="en-US"/>
          </a:p>
        </p:txBody>
      </p:sp>
      <p:sp>
        <p:nvSpPr>
          <p:cNvPr id="3" name="Date Placeholder 2"/>
          <p:cNvSpPr>
            <a:spLocks noGrp="1"/>
          </p:cNvSpPr>
          <p:nvPr>
            <p:ph type="dt" sz="quarter" idx="1"/>
          </p:nvPr>
        </p:nvSpPr>
        <p:spPr>
          <a:xfrm>
            <a:off x="3970340" y="4"/>
            <a:ext cx="3038475" cy="464980"/>
          </a:xfrm>
          <a:prstGeom prst="rect">
            <a:avLst/>
          </a:prstGeom>
        </p:spPr>
        <p:txBody>
          <a:bodyPr vert="horz" lIns="92647" tIns="46324" rIns="92647" bIns="46324" rtlCol="0"/>
          <a:lstStyle>
            <a:lvl1pPr algn="r">
              <a:defRPr sz="1200"/>
            </a:lvl1pPr>
          </a:lstStyle>
          <a:p>
            <a:fld id="{4BD7A980-CD9E-494A-A46C-83BC0A48000D}" type="datetimeFigureOut">
              <a:rPr lang="en-US" smtClean="0"/>
              <a:t>10/11/2016</a:t>
            </a:fld>
            <a:endParaRPr lang="en-US"/>
          </a:p>
        </p:txBody>
      </p:sp>
      <p:sp>
        <p:nvSpPr>
          <p:cNvPr id="4" name="Footer Placeholder 3"/>
          <p:cNvSpPr>
            <a:spLocks noGrp="1"/>
          </p:cNvSpPr>
          <p:nvPr>
            <p:ph type="ftr" sz="quarter" idx="2"/>
          </p:nvPr>
        </p:nvSpPr>
        <p:spPr>
          <a:xfrm>
            <a:off x="2" y="8829826"/>
            <a:ext cx="3038475" cy="464980"/>
          </a:xfrm>
          <a:prstGeom prst="rect">
            <a:avLst/>
          </a:prstGeom>
        </p:spPr>
        <p:txBody>
          <a:bodyPr vert="horz" lIns="92647" tIns="46324" rIns="92647" bIns="46324"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829826"/>
            <a:ext cx="3038475" cy="464980"/>
          </a:xfrm>
          <a:prstGeom prst="rect">
            <a:avLst/>
          </a:prstGeom>
        </p:spPr>
        <p:txBody>
          <a:bodyPr vert="horz" lIns="92647" tIns="46324" rIns="92647" bIns="46324" rtlCol="0" anchor="b"/>
          <a:lstStyle>
            <a:lvl1pPr algn="r">
              <a:defRPr sz="1200"/>
            </a:lvl1pPr>
          </a:lstStyle>
          <a:p>
            <a:fld id="{DEA2B8BB-C205-458A-8939-5E6F7730D9D8}" type="slidenum">
              <a:rPr lang="en-US" smtClean="0"/>
              <a:t>‹#›</a:t>
            </a:fld>
            <a:endParaRPr lang="en-US"/>
          </a:p>
        </p:txBody>
      </p:sp>
    </p:spTree>
    <p:extLst>
      <p:ext uri="{BB962C8B-B14F-4D97-AF65-F5344CB8AC3E}">
        <p14:creationId xmlns:p14="http://schemas.microsoft.com/office/powerpoint/2010/main" val="616473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4055" tIns="47028" rIns="94055" bIns="4702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4055" tIns="47028" rIns="94055" bIns="47028" rtlCol="0"/>
          <a:lstStyle>
            <a:lvl1pPr algn="r">
              <a:defRPr sz="1200"/>
            </a:lvl1pPr>
          </a:lstStyle>
          <a:p>
            <a:fld id="{EFE457D5-B263-40B5-80FF-96135F76E70C}" type="datetimeFigureOut">
              <a:rPr lang="en-US" smtClean="0"/>
              <a:pPr/>
              <a:t>10/11/2016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4055" tIns="47028" rIns="94055" bIns="47028"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4055" tIns="47028" rIns="94055" bIns="47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4055" tIns="47028" rIns="94055" bIns="4702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4055" tIns="47028" rIns="94055" bIns="47028" rtlCol="0" anchor="b"/>
          <a:lstStyle>
            <a:lvl1pPr algn="r">
              <a:defRPr sz="1200"/>
            </a:lvl1pPr>
          </a:lstStyle>
          <a:p>
            <a:fld id="{ADC3B4C9-56EF-412F-8B09-D04B2BB55339}" type="slidenum">
              <a:rPr lang="en-US" smtClean="0"/>
              <a:pPr/>
              <a:t>‹#›</a:t>
            </a:fld>
            <a:endParaRPr lang="en-US"/>
          </a:p>
        </p:txBody>
      </p:sp>
    </p:spTree>
    <p:extLst>
      <p:ext uri="{BB962C8B-B14F-4D97-AF65-F5344CB8AC3E}">
        <p14:creationId xmlns:p14="http://schemas.microsoft.com/office/powerpoint/2010/main" val="3526234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64487C-1A1C-424E-817C-DC8D4646668E}" type="slidenum">
              <a:rPr lang="en-US"/>
              <a:pPr/>
              <a:t>5</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shows the five-man drafting committee presenting their draft of the Declaration to the Congress, an event that took place on June 28, 1776</a:t>
            </a:r>
          </a:p>
        </p:txBody>
      </p:sp>
      <p:sp>
        <p:nvSpPr>
          <p:cNvPr id="4" name="Slide Number Placeholder 3"/>
          <p:cNvSpPr>
            <a:spLocks noGrp="1"/>
          </p:cNvSpPr>
          <p:nvPr>
            <p:ph type="sldNum" sz="quarter" idx="10"/>
          </p:nvPr>
        </p:nvSpPr>
        <p:spPr/>
        <p:txBody>
          <a:bodyPr/>
          <a:lstStyle/>
          <a:p>
            <a:fld id="{ADC3B4C9-56EF-412F-8B09-D04B2BB55339}"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E632D4-B487-4EB4-8889-DA00EED3BCE2}" type="datetimeFigureOut">
              <a:rPr lang="en-US" smtClean="0"/>
              <a:pPr/>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DABBC-8D25-47DE-BCD4-781DFF508DD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E632D4-B487-4EB4-8889-DA00EED3BCE2}" type="datetimeFigureOut">
              <a:rPr lang="en-US" smtClean="0"/>
              <a:pPr/>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DABBC-8D25-47DE-BCD4-781DFF508DD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E632D4-B487-4EB4-8889-DA00EED3BCE2}" type="datetimeFigureOut">
              <a:rPr lang="en-US" smtClean="0"/>
              <a:pPr/>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DABBC-8D25-47DE-BCD4-781DFF508DD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816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237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724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506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587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173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179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727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E632D4-B487-4EB4-8889-DA00EED3BCE2}" type="datetimeFigureOut">
              <a:rPr lang="en-US" smtClean="0"/>
              <a:pPr/>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DABBC-8D25-47DE-BCD4-781DFF508DD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015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719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104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313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087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950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523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45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962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32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E632D4-B487-4EB4-8889-DA00EED3BCE2}" type="datetimeFigureOut">
              <a:rPr lang="en-US" smtClean="0"/>
              <a:pPr/>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DABBC-8D25-47DE-BCD4-781DFF508DD8}"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462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831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747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565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532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213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849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240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412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171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E632D4-B487-4EB4-8889-DA00EED3BCE2}" type="datetimeFigureOut">
              <a:rPr lang="en-US" smtClean="0"/>
              <a:pPr/>
              <a:t>10/11/2016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4DABBC-8D25-47DE-BCD4-781DFF508DD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845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3600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6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225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9307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5897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1322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43161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20636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315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E632D4-B487-4EB4-8889-DA00EED3BCE2}" type="datetimeFigureOut">
              <a:rPr lang="en-US" smtClean="0"/>
              <a:pPr/>
              <a:t>10/11/2016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4DABBC-8D25-47DE-BCD4-781DFF508DD8}"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4032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5566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2862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70130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8956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8666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0667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5186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65722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9794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E632D4-B487-4EB4-8889-DA00EED3BCE2}" type="datetimeFigureOut">
              <a:rPr lang="en-US" smtClean="0"/>
              <a:pPr/>
              <a:t>10/11/2016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4DABBC-8D25-47DE-BCD4-781DFF508DD8}"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3527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2909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08645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0099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7290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07046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95813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88852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0436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1347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632D4-B487-4EB4-8889-DA00EED3BCE2}" type="datetimeFigureOut">
              <a:rPr lang="en-US" smtClean="0"/>
              <a:pPr/>
              <a:t>10/11/2016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4DABBC-8D25-47DE-BCD4-781DFF508DD8}"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2740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96083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57192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01616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5652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8936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76189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57982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61655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009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632D4-B487-4EB4-8889-DA00EED3BCE2}" type="datetimeFigureOut">
              <a:rPr lang="en-US" smtClean="0"/>
              <a:pPr/>
              <a:t>10/11/2016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4DABBC-8D25-47DE-BCD4-781DFF508DD8}"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4946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60845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27364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48147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34515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64709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50792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1268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1102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632D4-B487-4EB4-8889-DA00EED3BCE2}" type="datetimeFigureOut">
              <a:rPr lang="en-US" smtClean="0"/>
              <a:pPr/>
              <a:t>10/11/2016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4DABBC-8D25-47DE-BCD4-781DFF508DD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632D4-B487-4EB4-8889-DA00EED3BCE2}" type="datetimeFigureOut">
              <a:rPr lang="en-US" smtClean="0"/>
              <a:pPr/>
              <a:t>10/11/2016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4DABBC-8D25-47DE-BCD4-781DFF508DD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502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0408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0E74D-AFC3-4DF9-82E4-6313DBA9BAF8}" type="datetimeFigureOut">
              <a:rPr lang="en-US" smtClean="0">
                <a:solidFill>
                  <a:prstClr val="black">
                    <a:tint val="75000"/>
                  </a:prstClr>
                </a:solidFill>
              </a:rPr>
              <a:pPr/>
              <a:t>10/11/2016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0F743-2CC7-40A1-AA48-258FB022D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9594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52151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971991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824933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515B5-64C7-4E85-9DA4-7E9A28896110}" type="datetimeFigureOut">
              <a:rPr lang="en-US" smtClean="0">
                <a:solidFill>
                  <a:prstClr val="black">
                    <a:tint val="75000"/>
                  </a:prstClr>
                </a:solidFill>
              </a:rPr>
              <a:pPr/>
              <a:t>10/11/2016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CEA51-1E91-44DD-A2BB-89C5D6BFE7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889932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Abt6pXnq5KXnUM&amp;tbnid=Ma2zZ54ks7quVM:&amp;ved=0CAUQjRw&amp;url=http://www.npr.org/blogs/itsallpolitics/2010/10/25/130815760/constitution&amp;ei=L8MtUthwofngA8L-gbgK&amp;bvm=bv.51773540,d.dmg&amp;psig=AFQjCNH7LVxdLjVAo1HqpIuwyy4NA8M5Fg&amp;ust=1378817171866114" TargetMode="External"/><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7.jpeg"/><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google.com/url?sa=i&amp;rct=j&amp;q=&amp;esrc=s&amp;frm=1&amp;source=images&amp;cd=&amp;cad=rja&amp;docid=cdaKDSbaK-r36M&amp;tbnid=ASmDTwG_1rFUaM:&amp;ved=0CAUQjRw&amp;url=http://gatewayno.com/history/LaPurchase.html&amp;ei=wU48Uq22Kq-j4AOzvYGgBQ&amp;bvm=bv.52434380,d.dmg&amp;psig=AFQjCNHYsk00KSus504siSZjkq3hG2buHg&amp;ust=1379770427155053" TargetMode="External"/><Relationship Id="rId1" Type="http://schemas.openxmlformats.org/officeDocument/2006/relationships/slideLayout" Target="../slideLayouts/slideLayout62.xml"/><Relationship Id="rId4" Type="http://schemas.openxmlformats.org/officeDocument/2006/relationships/image" Target="../media/image45.gif"/></Relationships>
</file>

<file path=ppt/slides/_rels/slide4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google.com/url?sa=i&amp;rct=j&amp;q=&amp;esrc=s&amp;frm=1&amp;source=images&amp;cd=&amp;cad=rja&amp;docid=kITNpwGPyLOVHM&amp;tbnid=XSObIDCo7-oYQM:&amp;ved=0CAUQjRw&amp;url=http://www.lewisandclarkinkentucky.org/education/state_fair.shtml&amp;ei=IVE8UrjxNYv64AOduIGwCw&amp;bvm=bv.52434380,d.dmg&amp;psig=AFQjCNEDATqeC3eRFZAMAx5zHdQtSBzRZw&amp;ust=1379770792753939" TargetMode="External"/><Relationship Id="rId1" Type="http://schemas.openxmlformats.org/officeDocument/2006/relationships/slideLayout" Target="../slideLayouts/slideLayout57.xml"/><Relationship Id="rId5" Type="http://schemas.openxmlformats.org/officeDocument/2006/relationships/image" Target="../media/image48.gif"/><Relationship Id="rId4" Type="http://schemas.openxmlformats.org/officeDocument/2006/relationships/hyperlink" Target="http://www.google.com/url?sa=i&amp;rct=j&amp;q=&amp;esrc=s&amp;frm=1&amp;source=images&amp;cd=&amp;cad=rja&amp;docid=GTpOtibMd1EHEM&amp;tbnid=oDUNzAeRwgppYM:&amp;ved=0CAUQjRw&amp;url=http://www.visitidaho.org/lewisandclark/&amp;ei=P1A8UrSeAayh4APV-4HgDg&amp;bvm=bv.52434380,d.dmg&amp;psig=AFQjCNEDATqeC3eRFZAMAx5zHdQtSBzRZw&amp;ust=1379770792753939"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0.xml"/><Relationship Id="rId5" Type="http://schemas.openxmlformats.org/officeDocument/2006/relationships/image" Target="../media/image58.jpeg"/><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google.com/url?sa=i&amp;rct=j&amp;q=&amp;esrc=s&amp;frm=1&amp;source=images&amp;cd=&amp;cad=rja&amp;docid=TT2_TOjUetNhdM&amp;tbnid=Nozemvdi8cvvvM:&amp;ved=0CAUQjRw&amp;url=http://commons.wikimedia.org/wiki/File:060107-049-StLouisCathedral-JacksonSquare.jpg&amp;ei=uXFBUsbPDpSw4APPooDACw&amp;bvm=bv.52434380,d.dmg&amp;psig=AFQjCNHahg1kuOzz04zTOHuiVEHUHltAtA&amp;ust=1380107016128348" TargetMode="External"/><Relationship Id="rId1" Type="http://schemas.openxmlformats.org/officeDocument/2006/relationships/slideLayout" Target="../slideLayouts/slideLayout71.xml"/><Relationship Id="rId5" Type="http://schemas.openxmlformats.org/officeDocument/2006/relationships/image" Target="../media/image62.jpeg"/><Relationship Id="rId4" Type="http://schemas.openxmlformats.org/officeDocument/2006/relationships/hyperlink" Target="http://www.google.com/url?sa=i&amp;rct=j&amp;q=&amp;esrc=s&amp;frm=1&amp;source=images&amp;cd=&amp;cad=rja&amp;docid=l995Cp67xOi1hM&amp;tbnid=RDiSmB1DJ6ztTM:&amp;ved=0CAUQjRw&amp;url=http://www.inetours.com/New_Orleans/Photos/Andrew-Jackson-statue-NO.html&amp;ei=GjVAUtbBIrG44AOBjIDYCg&amp;bvm=bv.52434380,d.dmg&amp;psig=AFQjCNHES_iqjnhaysr2v-a-5fxgzTgb4A&amp;ust=1380025983894892"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google.com/url?sa=i&amp;rct=j&amp;q=&amp;esrc=s&amp;frm=1&amp;source=images&amp;cd=&amp;cad=rja&amp;docid=veljFAhLBo7ROM&amp;tbnid=8Mk8-8t0cwx1SM:&amp;ved=0CAUQjRw&amp;url=http://www.amazon.com/Rebels/dp/B004ALFWUS&amp;ei=jDVAUqGhG9PC4APss4GgCQ&amp;bvm=bv.52434380,d.dmg&amp;psig=AFQjCNFrndDLSxSytt90TzCQCxpufZiQ0A&amp;ust=1380026109354437" TargetMode="External"/><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google.com/url?sa=i&amp;rct=j&amp;q=&amp;esrc=s&amp;frm=1&amp;source=images&amp;cd=&amp;cad=rja&amp;docid=yug-tIbLSrI5JM&amp;tbnid=we-gLedIfIv7AM:&amp;ved=0CAUQjRw&amp;url=http://www.american.com/archive/2010/march/two-cheers-for-american-exceptionalism&amp;ei=S9NCUuPXE_H-4AOAkIDgBw&amp;bvm=bv.53077864,d.dmg&amp;psig=AFQjCNFQk06j1_00E97YRBmEys9KVUhYaw&amp;ust=1380197574199015" TargetMode="External"/><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youtube.com/watch?v=Vm9HZq53rqU" TargetMode="External"/><Relationship Id="rId1" Type="http://schemas.openxmlformats.org/officeDocument/2006/relationships/slideLayout" Target="../slideLayouts/slideLayout84.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en.wikipedia.org/wiki/File:Wpdms_republic_of_texas.svg" TargetMode="External"/><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upload.wikimedia.org/wikipedia/commons/6/62/Mexican_Cession_in_Mexican_View.PNG" TargetMode="External"/><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google.com/url?sa=i&amp;rct=j&amp;q=&amp;esrc=s&amp;frm=1&amp;source=images&amp;cd=&amp;cad=rja&amp;docid=O5fY6s1uKNQHxM&amp;tbnid=tPbLSKqriY1dmM:&amp;ved=0CAUQjRw&amp;url=http://www.legendaryauctions.com/LotDetail.aspx?inventoryid=81671&amp;ei=S8BKUoyQJfXF4APJyoD4BA&amp;bvm=bv.53371865,d.dmg&amp;psig=AFQjCNG1TMGq-jT_e5_Z0W3mr8ywZXZRYQ&amp;ust=1380716961308146" TargetMode="External"/><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hyperlink" Target="http://www.google.com/url?sa=i&amp;rct=j&amp;q=&amp;esrc=s&amp;frm=1&amp;source=images&amp;cd=&amp;cad=rja&amp;docid=9f8pf1iWzCVJMM&amp;tbnid=dmD3RppLJdU_uM:&amp;ved=0CAUQjRw&amp;url=http://invention.smithsonian.org/centerpieces/whole_cloth/u2ei/u2materials/eiPac4.html&amp;ei=Wr1MUqPPHq_lygHt-oHQAQ&amp;bvm=bv.53537100,d.cGE&amp;psig=AFQjCNGiqCubsvH3FCmYfCh6ybCuxH1M5w&amp;ust=1380847236723155" TargetMode="External"/><Relationship Id="rId1" Type="http://schemas.openxmlformats.org/officeDocument/2006/relationships/slideLayout" Target="../slideLayouts/slideLayout82.xml"/><Relationship Id="rId5" Type="http://schemas.openxmlformats.org/officeDocument/2006/relationships/image" Target="../media/image75.jpeg"/><Relationship Id="rId4" Type="http://schemas.openxmlformats.org/officeDocument/2006/relationships/hyperlink" Target="http://www.google.com/url?sa=i&amp;rct=j&amp;q=&amp;esrc=s&amp;frm=1&amp;source=images&amp;cd=&amp;cad=rja&amp;docid=0peSMZ80ScmXWM&amp;tbnid=83fm-ulkSGS1jM:&amp;ved=0CAUQjRw&amp;url=http://commons.wikimedia.org/wiki/File:PSM_V54_D025_Cotton_field_in_mississippi.jpg&amp;ei=vb1MUpeAKsT4yQHW7YCICg&amp;bvm=bv.53537100,d.cGE&amp;psig=AFQjCNG-USLHZXnI9f3pedwRlB7Nn8OepA&amp;ust=1380847356399856"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hyperlink" Target="http://www.google.com/url?sa=i&amp;rct=j&amp;q=&amp;esrc=s&amp;frm=1&amp;source=images&amp;cd=&amp;cad=rja&amp;docid=ikNn4c17QG5htM&amp;tbnid=Ve2Y969yhT_mVM:&amp;ved=0CAUQjRw&amp;url=http://en.wikipedia.org/wiki/Slave_and_free_states&amp;ei=abxMUqu_KKSuyQHmzoCYDQ&amp;bvm=bv.53537100,d.cGE&amp;psig=AFQjCNGvUazF95VXUClbqUxnRx3rHBXALA&amp;ust=1380846978463330" TargetMode="External"/><Relationship Id="rId1" Type="http://schemas.openxmlformats.org/officeDocument/2006/relationships/slideLayout" Target="../slideLayouts/slideLayout8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2" Type="http://schemas.openxmlformats.org/officeDocument/2006/relationships/hyperlink" Target="http://www.geocurrents.info/geopolitics/mapping-forms-of-government-in-the-18th-century-and-today" TargetMode="Externa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constitutionalawareness.org/img/contop.gif"/>
          <p:cNvPicPr/>
          <p:nvPr/>
        </p:nvPicPr>
        <p:blipFill>
          <a:blip r:embed="rId2" cstate="print"/>
          <a:srcRect/>
          <a:stretch>
            <a:fillRect/>
          </a:stretch>
        </p:blipFill>
        <p:spPr bwMode="auto">
          <a:xfrm>
            <a:off x="762000" y="609600"/>
            <a:ext cx="7696200" cy="2590800"/>
          </a:xfrm>
          <a:prstGeom prst="rect">
            <a:avLst/>
          </a:prstGeom>
          <a:noFill/>
          <a:ln w="9525">
            <a:noFill/>
            <a:miter lim="800000"/>
            <a:headEnd/>
            <a:tailEnd/>
          </a:ln>
        </p:spPr>
      </p:pic>
      <p:sp>
        <p:nvSpPr>
          <p:cNvPr id="5" name="TextBox 4"/>
          <p:cNvSpPr txBox="1"/>
          <p:nvPr/>
        </p:nvSpPr>
        <p:spPr>
          <a:xfrm>
            <a:off x="2209800" y="1371600"/>
            <a:ext cx="4953000" cy="523220"/>
          </a:xfrm>
          <a:prstGeom prst="rect">
            <a:avLst/>
          </a:prstGeom>
          <a:solidFill>
            <a:srgbClr val="BDC7C0"/>
          </a:solidFill>
        </p:spPr>
        <p:txBody>
          <a:bodyPr wrap="square" rtlCol="0">
            <a:spAutoFit/>
          </a:bodyPr>
          <a:lstStyle/>
          <a:p>
            <a:pPr algn="ctr"/>
            <a:r>
              <a:rPr lang="en-US" sz="2800" b="1" dirty="0" smtClean="0">
                <a:solidFill>
                  <a:schemeClr val="tx2"/>
                </a:solidFill>
              </a:rPr>
              <a:t>History and Civics</a:t>
            </a:r>
            <a:endParaRPr lang="en-US" sz="2800" b="1" dirty="0">
              <a:solidFill>
                <a:schemeClr val="tx2"/>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3581400"/>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4643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FF"/>
                </a:solidFill>
                <a:latin typeface="Comic Sans MS"/>
              </a:rPr>
              <a:t>1775-War begins on the morning of April 19th</a:t>
            </a:r>
            <a:endParaRPr lang="en-US" dirty="0"/>
          </a:p>
        </p:txBody>
      </p:sp>
      <p:pic>
        <p:nvPicPr>
          <p:cNvPr id="4" name="Picture 4" descr="http://www.britishbattles.com/images/concord-lexington/map-l.gif"/>
          <p:cNvPicPr>
            <a:picLocks noChangeAspect="1" noChangeArrowheads="1"/>
          </p:cNvPicPr>
          <p:nvPr/>
        </p:nvPicPr>
        <p:blipFill>
          <a:blip r:embed="rId2" cstate="print"/>
          <a:srcRect/>
          <a:stretch>
            <a:fillRect/>
          </a:stretch>
        </p:blipFill>
        <p:spPr bwMode="auto">
          <a:xfrm>
            <a:off x="838200" y="1600200"/>
            <a:ext cx="7447064" cy="5257800"/>
          </a:xfrm>
          <a:prstGeom prst="rect">
            <a:avLst/>
          </a:prstGeom>
          <a:noFill/>
        </p:spPr>
      </p:pic>
    </p:spTree>
    <p:extLst>
      <p:ext uri="{BB962C8B-B14F-4D97-AF65-F5344CB8AC3E}">
        <p14:creationId xmlns:p14="http://schemas.microsoft.com/office/powerpoint/2010/main" val="2822949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Conflicting Version of the Outbreak of The American Revolution (1775)</a:t>
            </a:r>
            <a:br>
              <a:rPr lang="en-US" b="1" dirty="0" smtClean="0"/>
            </a:br>
            <a:r>
              <a:rPr lang="en-US" sz="2700" b="1" dirty="0" smtClean="0"/>
              <a:t>Lexington and Concord</a:t>
            </a:r>
            <a:endParaRPr lang="en-US" sz="2700" dirty="0"/>
          </a:p>
        </p:txBody>
      </p:sp>
      <p:sp>
        <p:nvSpPr>
          <p:cNvPr id="4" name="Text Placeholder 3"/>
          <p:cNvSpPr>
            <a:spLocks noGrp="1"/>
          </p:cNvSpPr>
          <p:nvPr>
            <p:ph type="body" idx="1"/>
          </p:nvPr>
        </p:nvSpPr>
        <p:spPr/>
        <p:txBody>
          <a:bodyPr/>
          <a:lstStyle/>
          <a:p>
            <a:r>
              <a:rPr lang="en-US" dirty="0" smtClean="0"/>
              <a:t>Colonists</a:t>
            </a:r>
            <a:endParaRPr lang="en-US" dirty="0"/>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lstStyle/>
          <a:p>
            <a:r>
              <a:rPr lang="en-US" dirty="0" smtClean="0"/>
              <a:t>British</a:t>
            </a:r>
            <a:endParaRPr lang="en-US" dirty="0"/>
          </a:p>
        </p:txBody>
      </p:sp>
      <p:sp>
        <p:nvSpPr>
          <p:cNvPr id="7" name="Content Placeholder 6"/>
          <p:cNvSpPr>
            <a:spLocks noGrp="1"/>
          </p:cNvSpPr>
          <p:nvPr>
            <p:ph sz="quarter" idx="4"/>
          </p:nvPr>
        </p:nvSpPr>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Timeline of Events</a:t>
            </a:r>
            <a:endParaRPr lang="en-US" dirty="0"/>
          </a:p>
        </p:txBody>
      </p:sp>
      <p:sp>
        <p:nvSpPr>
          <p:cNvPr id="4" name="Content Placeholder 3"/>
          <p:cNvSpPr>
            <a:spLocks noGrp="1"/>
          </p:cNvSpPr>
          <p:nvPr>
            <p:ph sz="half" idx="2"/>
          </p:nvPr>
        </p:nvSpPr>
        <p:spPr>
          <a:xfrm>
            <a:off x="0" y="1066800"/>
            <a:ext cx="4724400" cy="5791200"/>
          </a:xfrm>
        </p:spPr>
        <p:txBody>
          <a:bodyPr>
            <a:normAutofit fontScale="92500" lnSpcReduction="10000"/>
          </a:bodyPr>
          <a:lstStyle/>
          <a:p>
            <a:r>
              <a:rPr lang="en-US" b="1" dirty="0" smtClean="0"/>
              <a:t>May 1775 </a:t>
            </a:r>
            <a:r>
              <a:rPr lang="en-US" dirty="0" smtClean="0"/>
              <a:t>– Second Continental Congress Meets </a:t>
            </a:r>
          </a:p>
          <a:p>
            <a:pPr lvl="1"/>
            <a:r>
              <a:rPr lang="en-US" dirty="0" smtClean="0"/>
              <a:t>New Continental Army created and command given to George Washington</a:t>
            </a:r>
          </a:p>
          <a:p>
            <a:r>
              <a:rPr lang="en-US" b="1" dirty="0" smtClean="0"/>
              <a:t>July 1775 </a:t>
            </a:r>
            <a:r>
              <a:rPr lang="en-US" dirty="0" smtClean="0"/>
              <a:t>Congress send “Olive Branch Petition” to King George III</a:t>
            </a:r>
          </a:p>
          <a:p>
            <a:pPr lvl="1"/>
            <a:r>
              <a:rPr lang="en-US" dirty="0" smtClean="0"/>
              <a:t>Petition is rejected</a:t>
            </a:r>
          </a:p>
          <a:p>
            <a:r>
              <a:rPr lang="en-US" b="1" dirty="0" smtClean="0"/>
              <a:t>January 1776 </a:t>
            </a:r>
            <a:r>
              <a:rPr lang="en-US" i="1" dirty="0" smtClean="0"/>
              <a:t>Common Sense </a:t>
            </a:r>
            <a:r>
              <a:rPr lang="en-US" dirty="0" smtClean="0"/>
              <a:t>by Thomas Paine is published </a:t>
            </a:r>
          </a:p>
          <a:p>
            <a:pPr lvl="1"/>
            <a:r>
              <a:rPr lang="en-US" dirty="0" smtClean="0"/>
              <a:t>Proposed independence, republican state </a:t>
            </a:r>
            <a:r>
              <a:rPr lang="en-US" dirty="0" err="1" smtClean="0"/>
              <a:t>go’vt</a:t>
            </a:r>
            <a:r>
              <a:rPr lang="en-US" dirty="0" smtClean="0"/>
              <a:t> and a union of states </a:t>
            </a:r>
          </a:p>
          <a:p>
            <a:r>
              <a:rPr lang="en-US" b="1" dirty="0" smtClean="0"/>
              <a:t>July 2</a:t>
            </a:r>
            <a:r>
              <a:rPr lang="en-US" b="1" baseline="30000" dirty="0" smtClean="0"/>
              <a:t>nd</a:t>
            </a:r>
            <a:r>
              <a:rPr lang="en-US" b="1" dirty="0" smtClean="0"/>
              <a:t> 1776</a:t>
            </a:r>
            <a:r>
              <a:rPr lang="en-US" dirty="0" smtClean="0"/>
              <a:t> Congress votes that America is free</a:t>
            </a:r>
          </a:p>
          <a:p>
            <a:r>
              <a:rPr lang="en-US" b="1" dirty="0" smtClean="0"/>
              <a:t>July 4</a:t>
            </a:r>
            <a:r>
              <a:rPr lang="en-US" b="1" baseline="30000" dirty="0" smtClean="0"/>
              <a:t>th</a:t>
            </a:r>
            <a:r>
              <a:rPr lang="en-US" b="1" dirty="0" smtClean="0"/>
              <a:t> 1776 </a:t>
            </a:r>
            <a:r>
              <a:rPr lang="en-US" dirty="0" smtClean="0"/>
              <a:t>Approve the Declaration of Independence</a:t>
            </a:r>
          </a:p>
          <a:p>
            <a:pPr lvl="1"/>
            <a:r>
              <a:rPr lang="en-US" dirty="0" smtClean="0"/>
              <a:t>Based on Enlightenment ideas that all men have natural (unalienable rights)</a:t>
            </a:r>
            <a:endParaRPr lang="en-US" dirty="0"/>
          </a:p>
        </p:txBody>
      </p:sp>
      <p:pic>
        <p:nvPicPr>
          <p:cNvPr id="1028" name="Picture 4" descr="http://www.founding.com/repository/imgLib/20071018_declaration.jpg"/>
          <p:cNvPicPr>
            <a:picLocks noChangeAspect="1" noChangeArrowheads="1"/>
          </p:cNvPicPr>
          <p:nvPr/>
        </p:nvPicPr>
        <p:blipFill>
          <a:blip r:embed="rId2" cstate="print"/>
          <a:srcRect/>
          <a:stretch>
            <a:fillRect/>
          </a:stretch>
        </p:blipFill>
        <p:spPr bwMode="auto">
          <a:xfrm>
            <a:off x="4572000" y="914400"/>
            <a:ext cx="4526929" cy="5334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63562"/>
          </a:xfrm>
        </p:spPr>
        <p:txBody>
          <a:bodyPr>
            <a:normAutofit fontScale="90000"/>
          </a:bodyPr>
          <a:lstStyle/>
          <a:p>
            <a:r>
              <a:rPr lang="en-US" dirty="0" smtClean="0"/>
              <a:t>Should the Colonists declare Independence? </a:t>
            </a:r>
            <a:endParaRPr lang="en-US" dirty="0"/>
          </a:p>
        </p:txBody>
      </p:sp>
      <p:sp>
        <p:nvSpPr>
          <p:cNvPr id="3" name="Text Placeholder 2"/>
          <p:cNvSpPr>
            <a:spLocks noGrp="1"/>
          </p:cNvSpPr>
          <p:nvPr>
            <p:ph type="body" idx="1"/>
          </p:nvPr>
        </p:nvSpPr>
        <p:spPr/>
        <p:txBody>
          <a:bodyPr/>
          <a:lstStyle/>
          <a:p>
            <a:r>
              <a:rPr lang="en-US" dirty="0" smtClean="0"/>
              <a:t>Advantages</a:t>
            </a:r>
            <a:endParaRPr lang="en-US" dirty="0"/>
          </a:p>
        </p:txBody>
      </p:sp>
      <p:sp>
        <p:nvSpPr>
          <p:cNvPr id="4" name="Content Placeholder 3"/>
          <p:cNvSpPr>
            <a:spLocks noGrp="1"/>
          </p:cNvSpPr>
          <p:nvPr>
            <p:ph sz="half" idx="2"/>
          </p:nvPr>
        </p:nvSpPr>
        <p:spPr>
          <a:xfrm>
            <a:off x="228600" y="1250950"/>
            <a:ext cx="8458200" cy="654050"/>
          </a:xfrm>
        </p:spPr>
        <p:txBody>
          <a:bodyPr>
            <a:normAutofit/>
          </a:bodyPr>
          <a:lstStyle/>
          <a:p>
            <a:r>
              <a:rPr lang="en-US" dirty="0" smtClean="0"/>
              <a:t>As you listen to the Clips record the arguments of each speaker</a:t>
            </a:r>
            <a:endParaRPr lang="en-US" dirty="0"/>
          </a:p>
        </p:txBody>
      </p:sp>
      <p:sp>
        <p:nvSpPr>
          <p:cNvPr id="5" name="Text Placeholder 4"/>
          <p:cNvSpPr>
            <a:spLocks noGrp="1"/>
          </p:cNvSpPr>
          <p:nvPr>
            <p:ph type="body" sz="quarter" idx="3"/>
          </p:nvPr>
        </p:nvSpPr>
        <p:spPr/>
        <p:txBody>
          <a:bodyPr/>
          <a:lstStyle/>
          <a:p>
            <a:r>
              <a:rPr lang="en-US" dirty="0" smtClean="0"/>
              <a:t>Disadvantages</a:t>
            </a:r>
            <a:endParaRPr lang="en-US" dirty="0"/>
          </a:p>
        </p:txBody>
      </p:sp>
      <p:pic>
        <p:nvPicPr>
          <p:cNvPr id="1028" name="Picture 4" descr="Image result for john adams hb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669" y="2743200"/>
            <a:ext cx="7662530"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487362"/>
          </a:xfrm>
        </p:spPr>
        <p:txBody>
          <a:bodyPr>
            <a:normAutofit fontScale="90000"/>
          </a:bodyPr>
          <a:lstStyle/>
          <a:p>
            <a:r>
              <a:rPr lang="en-US" dirty="0" smtClean="0"/>
              <a:t>Should the Colonists declare Independence? </a:t>
            </a:r>
            <a:endParaRPr lang="en-US" dirty="0"/>
          </a:p>
        </p:txBody>
      </p:sp>
      <p:sp>
        <p:nvSpPr>
          <p:cNvPr id="3" name="Text Placeholder 2"/>
          <p:cNvSpPr>
            <a:spLocks noGrp="1"/>
          </p:cNvSpPr>
          <p:nvPr>
            <p:ph type="body" idx="1"/>
          </p:nvPr>
        </p:nvSpPr>
        <p:spPr/>
        <p:txBody>
          <a:bodyPr/>
          <a:lstStyle/>
          <a:p>
            <a:r>
              <a:rPr lang="en-US" dirty="0" smtClean="0"/>
              <a:t>Advantages</a:t>
            </a:r>
            <a:endParaRPr lang="en-US" dirty="0"/>
          </a:p>
        </p:txBody>
      </p:sp>
      <p:sp>
        <p:nvSpPr>
          <p:cNvPr id="4" name="Content Placeholder 3"/>
          <p:cNvSpPr>
            <a:spLocks noGrp="1"/>
          </p:cNvSpPr>
          <p:nvPr>
            <p:ph sz="half" idx="2"/>
          </p:nvPr>
        </p:nvSpPr>
        <p:spPr>
          <a:xfrm>
            <a:off x="457200" y="2174874"/>
            <a:ext cx="4040188" cy="4302125"/>
          </a:xfrm>
        </p:spPr>
        <p:txBody>
          <a:bodyPr>
            <a:normAutofit fontScale="92500" lnSpcReduction="20000"/>
          </a:bodyPr>
          <a:lstStyle/>
          <a:p>
            <a:pPr marL="457200" indent="-457200">
              <a:buFont typeface="+mj-lt"/>
              <a:buAutoNum type="arabicPeriod"/>
            </a:pPr>
            <a:r>
              <a:rPr lang="en-US" dirty="0" smtClean="0"/>
              <a:t>Stating for the world the ideological basis of this new country</a:t>
            </a:r>
          </a:p>
          <a:p>
            <a:pPr marL="457200" indent="-457200">
              <a:buFont typeface="+mj-lt"/>
              <a:buAutoNum type="arabicPeriod"/>
            </a:pPr>
            <a:r>
              <a:rPr lang="en-US" dirty="0" smtClean="0"/>
              <a:t>Freedom from subservience to the King</a:t>
            </a:r>
          </a:p>
          <a:p>
            <a:pPr marL="457200" indent="-457200">
              <a:buFont typeface="+mj-lt"/>
              <a:buAutoNum type="arabicPeriod"/>
            </a:pPr>
            <a:r>
              <a:rPr lang="en-US" dirty="0" smtClean="0"/>
              <a:t>Independence might unite different areas of the colonies</a:t>
            </a:r>
          </a:p>
          <a:p>
            <a:pPr marL="457200" indent="-457200">
              <a:buFont typeface="+mj-lt"/>
              <a:buAutoNum type="arabicPeriod"/>
            </a:pPr>
            <a:r>
              <a:rPr lang="en-US" dirty="0" smtClean="0"/>
              <a:t>Possibility of foreign aid from France</a:t>
            </a:r>
          </a:p>
          <a:p>
            <a:pPr marL="457200" indent="-457200">
              <a:buFont typeface="+mj-lt"/>
              <a:buAutoNum type="arabicPeriod"/>
            </a:pPr>
            <a:r>
              <a:rPr lang="en-US" dirty="0" smtClean="0"/>
              <a:t>Legitimacy in the world community</a:t>
            </a:r>
          </a:p>
          <a:p>
            <a:pPr marL="457200" indent="-457200">
              <a:buFont typeface="+mj-lt"/>
              <a:buAutoNum type="arabicPeriod"/>
            </a:pPr>
            <a:r>
              <a:rPr lang="en-US" dirty="0" smtClean="0"/>
              <a:t>Captured soldiers treated as POWs not spies or rebels</a:t>
            </a:r>
            <a:br>
              <a:rPr lang="en-US" dirty="0" smtClean="0"/>
            </a:br>
            <a:endParaRPr lang="en-US" dirty="0"/>
          </a:p>
        </p:txBody>
      </p:sp>
      <p:sp>
        <p:nvSpPr>
          <p:cNvPr id="5" name="Text Placeholder 4"/>
          <p:cNvSpPr>
            <a:spLocks noGrp="1"/>
          </p:cNvSpPr>
          <p:nvPr>
            <p:ph type="body" sz="quarter" idx="3"/>
          </p:nvPr>
        </p:nvSpPr>
        <p:spPr>
          <a:xfrm>
            <a:off x="4645025" y="1066800"/>
            <a:ext cx="4041775" cy="639762"/>
          </a:xfrm>
        </p:spPr>
        <p:txBody>
          <a:bodyPr/>
          <a:lstStyle/>
          <a:p>
            <a:r>
              <a:rPr lang="en-US" dirty="0" smtClean="0"/>
              <a:t>Disadvantages</a:t>
            </a:r>
            <a:endParaRPr lang="en-US" dirty="0"/>
          </a:p>
        </p:txBody>
      </p:sp>
      <p:sp>
        <p:nvSpPr>
          <p:cNvPr id="6" name="Content Placeholder 5"/>
          <p:cNvSpPr>
            <a:spLocks noGrp="1"/>
          </p:cNvSpPr>
          <p:nvPr>
            <p:ph sz="quarter" idx="4"/>
          </p:nvPr>
        </p:nvSpPr>
        <p:spPr>
          <a:xfrm>
            <a:off x="4645025" y="1600200"/>
            <a:ext cx="4041775" cy="5257800"/>
          </a:xfrm>
        </p:spPr>
        <p:txBody>
          <a:bodyPr>
            <a:normAutofit fontScale="77500" lnSpcReduction="20000"/>
          </a:bodyPr>
          <a:lstStyle/>
          <a:p>
            <a:pPr marL="457200" indent="-457200">
              <a:buFont typeface="+mj-lt"/>
              <a:buAutoNum type="arabicPeriod"/>
            </a:pPr>
            <a:r>
              <a:rPr lang="en-US" dirty="0" smtClean="0"/>
              <a:t>Might cause division within the colonies </a:t>
            </a:r>
          </a:p>
          <a:p>
            <a:pPr marL="457200" indent="-457200">
              <a:buFont typeface="+mj-lt"/>
              <a:buAutoNum type="arabicPeriod"/>
            </a:pPr>
            <a:r>
              <a:rPr lang="en-US" dirty="0" smtClean="0"/>
              <a:t>If Revolution failed, the and leaders might be tried and executed as traitors.</a:t>
            </a:r>
          </a:p>
          <a:p>
            <a:pPr marL="457200" indent="-457200">
              <a:buFont typeface="+mj-lt"/>
              <a:buAutoNum type="arabicPeriod"/>
            </a:pPr>
            <a:r>
              <a:rPr lang="en-US" dirty="0" smtClean="0"/>
              <a:t>Might lose friends in England who supported cause of colonists in regard to representation in Parliament but not independence</a:t>
            </a:r>
          </a:p>
          <a:p>
            <a:pPr marL="457200" indent="-457200">
              <a:buFont typeface="+mj-lt"/>
              <a:buAutoNum type="arabicPeriod"/>
            </a:pPr>
            <a:r>
              <a:rPr lang="en-US" dirty="0" smtClean="0"/>
              <a:t>Colonies were poorly</a:t>
            </a:r>
            <a:br>
              <a:rPr lang="en-US" dirty="0" smtClean="0"/>
            </a:br>
            <a:r>
              <a:rPr lang="en-US" dirty="0" smtClean="0"/>
              <a:t>prepared for war</a:t>
            </a:r>
            <a:br>
              <a:rPr lang="en-US" dirty="0" smtClean="0"/>
            </a:br>
            <a:r>
              <a:rPr lang="en-US" dirty="0" smtClean="0"/>
              <a:t>Fighting the largest military </a:t>
            </a:r>
            <a:br>
              <a:rPr lang="en-US" dirty="0" smtClean="0"/>
            </a:br>
            <a:r>
              <a:rPr lang="en-US" dirty="0" smtClean="0"/>
              <a:t>power in the world</a:t>
            </a:r>
            <a:br>
              <a:rPr lang="en-US" dirty="0" smtClean="0"/>
            </a:br>
            <a:r>
              <a:rPr lang="en-US" dirty="0" smtClean="0"/>
              <a:t>No weapons nor</a:t>
            </a:r>
            <a:br>
              <a:rPr lang="en-US" dirty="0" smtClean="0"/>
            </a:br>
            <a:r>
              <a:rPr lang="en-US" dirty="0" smtClean="0"/>
              <a:t>manufacturing to make them</a:t>
            </a:r>
          </a:p>
          <a:p>
            <a:pPr marL="457200" indent="-457200">
              <a:buFont typeface="+mj-lt"/>
              <a:buAutoNum type="arabicPeriod"/>
            </a:pPr>
            <a:r>
              <a:rPr lang="en-US" dirty="0" smtClean="0"/>
              <a:t>Colonists would be cutting </a:t>
            </a:r>
            <a:br>
              <a:rPr lang="en-US" dirty="0" smtClean="0"/>
            </a:br>
            <a:r>
              <a:rPr lang="en-US" dirty="0" smtClean="0"/>
              <a:t>themselves off from the </a:t>
            </a:r>
            <a:br>
              <a:rPr lang="en-US" dirty="0" smtClean="0"/>
            </a:br>
            <a:r>
              <a:rPr lang="en-US" dirty="0" smtClean="0"/>
              <a:t>biggest, freest empire in the</a:t>
            </a:r>
            <a:br>
              <a:rPr lang="en-US" dirty="0" smtClean="0"/>
            </a:br>
            <a:r>
              <a:rPr lang="en-US" dirty="0" smtClean="0"/>
              <a:t>world.</a:t>
            </a:r>
          </a:p>
          <a:p>
            <a:pPr marL="457200" indent="-457200">
              <a:buFont typeface="+mj-lt"/>
              <a:buAutoNum type="arabicPeriod"/>
            </a:pPr>
            <a:r>
              <a:rPr lang="en-US" dirty="0" smtClean="0"/>
              <a:t>Sentimental attachment to </a:t>
            </a:r>
            <a:br>
              <a:rPr lang="en-US" dirty="0" smtClean="0"/>
            </a:br>
            <a:r>
              <a:rPr lang="en-US" dirty="0" smtClean="0"/>
              <a:t>homeland</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crfblog.org/wp-content/uploads/2013/07/trumbull-large1.jpg"/>
          <p:cNvPicPr>
            <a:picLocks noChangeAspect="1" noChangeArrowheads="1"/>
          </p:cNvPicPr>
          <p:nvPr/>
        </p:nvPicPr>
        <p:blipFill>
          <a:blip r:embed="rId3" cstate="print"/>
          <a:srcRect/>
          <a:stretch>
            <a:fillRect/>
          </a:stretch>
        </p:blipFill>
        <p:spPr bwMode="auto">
          <a:xfrm>
            <a:off x="0" y="457200"/>
            <a:ext cx="9372600" cy="6005159"/>
          </a:xfrm>
          <a:prstGeom prst="rect">
            <a:avLst/>
          </a:prstGeom>
          <a:noFill/>
        </p:spPr>
      </p:pic>
      <p:pic>
        <p:nvPicPr>
          <p:cNvPr id="32772" name="Picture 4" descr="United States two-dollar bill (reverse)"/>
          <p:cNvPicPr>
            <a:picLocks noChangeAspect="1" noChangeArrowheads="1"/>
          </p:cNvPicPr>
          <p:nvPr/>
        </p:nvPicPr>
        <p:blipFill>
          <a:blip r:embed="rId4" cstate="print"/>
          <a:srcRect/>
          <a:stretch>
            <a:fillRect/>
          </a:stretch>
        </p:blipFill>
        <p:spPr bwMode="auto">
          <a:xfrm>
            <a:off x="1066800" y="1594213"/>
            <a:ext cx="7048500" cy="2930163"/>
          </a:xfrm>
          <a:prstGeom prst="rect">
            <a:avLst/>
          </a:prstGeom>
          <a:noFill/>
        </p:spPr>
      </p:pic>
      <p:sp>
        <p:nvSpPr>
          <p:cNvPr id="9" name="Rectangle 8"/>
          <p:cNvSpPr/>
          <p:nvPr/>
        </p:nvSpPr>
        <p:spPr>
          <a:xfrm>
            <a:off x="304800" y="4953000"/>
            <a:ext cx="4572000" cy="1569660"/>
          </a:xfrm>
          <a:prstGeom prst="rect">
            <a:avLst/>
          </a:prstGeom>
        </p:spPr>
        <p:txBody>
          <a:bodyPr>
            <a:spAutoFit/>
          </a:bodyPr>
          <a:lstStyle/>
          <a:p>
            <a:r>
              <a:rPr lang="en-US" sz="2400" b="1" dirty="0" smtClean="0">
                <a:solidFill>
                  <a:schemeClr val="bg1"/>
                </a:solidFill>
              </a:rPr>
              <a:t>North Carolina:</a:t>
            </a:r>
            <a:r>
              <a:rPr lang="en-US" sz="2400" dirty="0" smtClean="0">
                <a:solidFill>
                  <a:schemeClr val="bg1"/>
                </a:solidFill>
              </a:rPr>
              <a:t/>
            </a:r>
            <a:br>
              <a:rPr lang="en-US" sz="2400" dirty="0" smtClean="0">
                <a:solidFill>
                  <a:schemeClr val="bg1"/>
                </a:solidFill>
              </a:rPr>
            </a:br>
            <a:r>
              <a:rPr lang="en-US" sz="2400" dirty="0" smtClean="0">
                <a:solidFill>
                  <a:schemeClr val="bg1"/>
                </a:solidFill>
              </a:rPr>
              <a:t>   William Hooper</a:t>
            </a:r>
            <a:br>
              <a:rPr lang="en-US" sz="2400" dirty="0" smtClean="0">
                <a:solidFill>
                  <a:schemeClr val="bg1"/>
                </a:solidFill>
              </a:rPr>
            </a:br>
            <a:r>
              <a:rPr lang="en-US" sz="2400" dirty="0" smtClean="0">
                <a:solidFill>
                  <a:schemeClr val="bg1"/>
                </a:solidFill>
              </a:rPr>
              <a:t>   Joseph </a:t>
            </a:r>
            <a:r>
              <a:rPr lang="en-US" sz="2400" dirty="0" err="1" smtClean="0">
                <a:solidFill>
                  <a:schemeClr val="bg1"/>
                </a:solidFill>
              </a:rPr>
              <a:t>Hewes</a:t>
            </a:r>
            <a:r>
              <a:rPr lang="en-US" sz="2400" dirty="0" smtClean="0">
                <a:solidFill>
                  <a:schemeClr val="bg1"/>
                </a:solidFill>
              </a:rPr>
              <a:t/>
            </a:r>
            <a:br>
              <a:rPr lang="en-US" sz="2400" dirty="0" smtClean="0">
                <a:solidFill>
                  <a:schemeClr val="bg1"/>
                </a:solidFill>
              </a:rPr>
            </a:br>
            <a:r>
              <a:rPr lang="en-US" sz="2400" dirty="0" smtClean="0">
                <a:solidFill>
                  <a:schemeClr val="bg1"/>
                </a:solidFill>
              </a:rPr>
              <a:t>   John Penn</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additive="base">
                                        <p:cTn id="7" dur="500" fill="hold"/>
                                        <p:tgtEl>
                                          <p:spTgt spid="32772"/>
                                        </p:tgtEl>
                                        <p:attrNameLst>
                                          <p:attrName>ppt_x</p:attrName>
                                        </p:attrNameLst>
                                      </p:cBhvr>
                                      <p:tavLst>
                                        <p:tav tm="0">
                                          <p:val>
                                            <p:strVal val="#ppt_x"/>
                                          </p:val>
                                        </p:tav>
                                        <p:tav tm="100000">
                                          <p:val>
                                            <p:strVal val="#ppt_x"/>
                                          </p:val>
                                        </p:tav>
                                      </p:tavLst>
                                    </p:anim>
                                    <p:anim calcmode="lin" valueType="num">
                                      <p:cBhvr additive="base">
                                        <p:cTn id="8" dur="500" fill="hold"/>
                                        <p:tgtEl>
                                          <p:spTgt spid="327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Viewpoints on the Revolution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90647726"/>
              </p:ext>
            </p:extLst>
          </p:nvPr>
        </p:nvGraphicFramePr>
        <p:xfrm>
          <a:off x="304800" y="914400"/>
          <a:ext cx="8534400" cy="589788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609600">
                <a:tc>
                  <a:txBody>
                    <a:bodyPr/>
                    <a:lstStyle/>
                    <a:p>
                      <a:endParaRPr lang="en-US" dirty="0"/>
                    </a:p>
                  </a:txBody>
                  <a:tcPr/>
                </a:tc>
                <a:tc>
                  <a:txBody>
                    <a:bodyPr/>
                    <a:lstStyle/>
                    <a:p>
                      <a:r>
                        <a:rPr lang="en-US" dirty="0" smtClean="0"/>
                        <a:t>African Americans</a:t>
                      </a:r>
                      <a:endParaRPr lang="en-US" dirty="0"/>
                    </a:p>
                  </a:txBody>
                  <a:tcPr/>
                </a:tc>
                <a:tc>
                  <a:txBody>
                    <a:bodyPr/>
                    <a:lstStyle/>
                    <a:p>
                      <a:r>
                        <a:rPr lang="en-US" dirty="0" smtClean="0"/>
                        <a:t>American</a:t>
                      </a:r>
                      <a:r>
                        <a:rPr lang="en-US" baseline="0" dirty="0" smtClean="0"/>
                        <a:t> Loyalists</a:t>
                      </a:r>
                      <a:endParaRPr lang="en-US" dirty="0"/>
                    </a:p>
                  </a:txBody>
                  <a:tcPr/>
                </a:tc>
                <a:tc>
                  <a:txBody>
                    <a:bodyPr/>
                    <a:lstStyle/>
                    <a:p>
                      <a:r>
                        <a:rPr lang="en-US" dirty="0" smtClean="0"/>
                        <a:t>American Patriots </a:t>
                      </a:r>
                      <a:endParaRPr lang="en-US" dirty="0"/>
                    </a:p>
                  </a:txBody>
                  <a:tcPr/>
                </a:tc>
                <a:tc>
                  <a:txBody>
                    <a:bodyPr/>
                    <a:lstStyle/>
                    <a:p>
                      <a:r>
                        <a:rPr lang="en-US" dirty="0" smtClean="0"/>
                        <a:t>Native</a:t>
                      </a:r>
                      <a:r>
                        <a:rPr lang="en-US" baseline="0" dirty="0" smtClean="0"/>
                        <a:t> Americans</a:t>
                      </a:r>
                      <a:endParaRPr lang="en-US" dirty="0"/>
                    </a:p>
                  </a:txBody>
                  <a:tcPr/>
                </a:tc>
                <a:tc>
                  <a:txBody>
                    <a:bodyPr/>
                    <a:lstStyle/>
                    <a:p>
                      <a:r>
                        <a:rPr lang="en-US" dirty="0" smtClean="0"/>
                        <a:t>Women</a:t>
                      </a:r>
                      <a:endParaRPr lang="en-US" dirty="0"/>
                    </a:p>
                  </a:txBody>
                  <a:tcPr/>
                </a:tc>
                <a:extLst>
                  <a:ext uri="{0D108BD9-81ED-4DB2-BD59-A6C34878D82A}">
                    <a16:rowId xmlns:a16="http://schemas.microsoft.com/office/drawing/2014/main" val="10000"/>
                  </a:ext>
                </a:extLst>
              </a:tr>
              <a:tr h="1051560">
                <a:tc>
                  <a:txBody>
                    <a:bodyPr/>
                    <a:lstStyle/>
                    <a:p>
                      <a:r>
                        <a:rPr lang="en-US" sz="1800" dirty="0" smtClean="0">
                          <a:solidFill>
                            <a:schemeClr val="tx1"/>
                          </a:solidFill>
                          <a:effectLst/>
                          <a:latin typeface="Verdana"/>
                          <a:ea typeface="Calibri"/>
                          <a:cs typeface="Times New Roman"/>
                        </a:rPr>
                        <a:t>general motivation</a:t>
                      </a:r>
                      <a:endParaRPr lang="en-US" dirty="0">
                        <a:solidFill>
                          <a:schemeClr val="tx1"/>
                        </a:solidFill>
                      </a:endParaRP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1051560">
                <a:tc>
                  <a:txBody>
                    <a:bodyPr/>
                    <a:lstStyle/>
                    <a:p>
                      <a:r>
                        <a:rPr lang="en-US" sz="1800" dirty="0" smtClean="0">
                          <a:solidFill>
                            <a:schemeClr val="tx1"/>
                          </a:solidFill>
                          <a:effectLst/>
                          <a:latin typeface="Verdana"/>
                          <a:ea typeface="Calibri"/>
                          <a:cs typeface="Times New Roman"/>
                        </a:rPr>
                        <a:t>specific call to action </a:t>
                      </a:r>
                      <a:endParaRPr lang="en-US" dirty="0">
                        <a:solidFill>
                          <a:schemeClr val="tx1"/>
                        </a:solidFill>
                      </a:endParaRPr>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1051560">
                <a:tc>
                  <a:txBody>
                    <a:bodyPr/>
                    <a:lstStyle/>
                    <a:p>
                      <a:r>
                        <a:rPr lang="en-US" sz="1800" dirty="0" smtClean="0">
                          <a:solidFill>
                            <a:schemeClr val="tx1"/>
                          </a:solidFill>
                          <a:effectLst/>
                          <a:latin typeface="Verdana"/>
                          <a:ea typeface="Calibri"/>
                          <a:cs typeface="Times New Roman"/>
                        </a:rPr>
                        <a:t>attitudes about rights</a:t>
                      </a:r>
                      <a:endParaRPr lang="en-US" dirty="0">
                        <a:solidFill>
                          <a:schemeClr val="tx1"/>
                        </a:solidFill>
                      </a:endParaRPr>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1051560">
                <a:tc>
                  <a:txBody>
                    <a:bodyPr/>
                    <a:lstStyle/>
                    <a:p>
                      <a:r>
                        <a:rPr lang="en-US" sz="1800" dirty="0" smtClean="0">
                          <a:solidFill>
                            <a:schemeClr val="tx1"/>
                          </a:solidFill>
                          <a:effectLst/>
                          <a:latin typeface="Verdana"/>
                          <a:ea typeface="Calibri"/>
                          <a:cs typeface="Times New Roman"/>
                        </a:rPr>
                        <a:t>claim of authority</a:t>
                      </a:r>
                      <a:endParaRPr lang="en-US" dirty="0">
                        <a:solidFill>
                          <a:schemeClr val="tx1"/>
                        </a:solidFill>
                      </a:endParaRP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1051560">
                <a:tc>
                  <a:txBody>
                    <a:bodyPr/>
                    <a:lstStyle/>
                    <a:p>
                      <a:r>
                        <a:rPr lang="en-US" dirty="0" smtClean="0">
                          <a:solidFill>
                            <a:schemeClr val="tx1"/>
                          </a:solidFill>
                        </a:rPr>
                        <a:t>Role(s)</a:t>
                      </a:r>
                      <a:endParaRPr lang="en-US" dirty="0">
                        <a:solidFill>
                          <a:schemeClr val="tx1"/>
                        </a:solidFill>
                      </a:endParaRP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285929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fontScale="90000"/>
          </a:bodyPr>
          <a:lstStyle/>
          <a:p>
            <a:r>
              <a:rPr lang="en-US" dirty="0" smtClean="0"/>
              <a:t>Viewpoints on the Revolution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65451765"/>
              </p:ext>
            </p:extLst>
          </p:nvPr>
        </p:nvGraphicFramePr>
        <p:xfrm>
          <a:off x="0" y="-152400"/>
          <a:ext cx="9067801" cy="7269480"/>
        </p:xfrm>
        <a:graphic>
          <a:graphicData uri="http://schemas.openxmlformats.org/drawingml/2006/table">
            <a:tbl>
              <a:tblPr firstRow="1" bandRow="1">
                <a:tableStyleId>{5C22544A-7EE6-4342-B048-85BDC9FD1C3A}</a:tableStyleId>
              </a:tblPr>
              <a:tblGrid>
                <a:gridCol w="1182757">
                  <a:extLst>
                    <a:ext uri="{9D8B030D-6E8A-4147-A177-3AD203B41FA5}">
                      <a16:colId xmlns:a16="http://schemas.microsoft.com/office/drawing/2014/main" val="20000"/>
                    </a:ext>
                  </a:extLst>
                </a:gridCol>
                <a:gridCol w="1419308">
                  <a:extLst>
                    <a:ext uri="{9D8B030D-6E8A-4147-A177-3AD203B41FA5}">
                      <a16:colId xmlns:a16="http://schemas.microsoft.com/office/drawing/2014/main" val="20001"/>
                    </a:ext>
                  </a:extLst>
                </a:gridCol>
                <a:gridCol w="1655859">
                  <a:extLst>
                    <a:ext uri="{9D8B030D-6E8A-4147-A177-3AD203B41FA5}">
                      <a16:colId xmlns:a16="http://schemas.microsoft.com/office/drawing/2014/main" val="20002"/>
                    </a:ext>
                  </a:extLst>
                </a:gridCol>
                <a:gridCol w="1577009">
                  <a:extLst>
                    <a:ext uri="{9D8B030D-6E8A-4147-A177-3AD203B41FA5}">
                      <a16:colId xmlns:a16="http://schemas.microsoft.com/office/drawing/2014/main" val="20003"/>
                    </a:ext>
                  </a:extLst>
                </a:gridCol>
                <a:gridCol w="1498158">
                  <a:extLst>
                    <a:ext uri="{9D8B030D-6E8A-4147-A177-3AD203B41FA5}">
                      <a16:colId xmlns:a16="http://schemas.microsoft.com/office/drawing/2014/main" val="20004"/>
                    </a:ext>
                  </a:extLst>
                </a:gridCol>
                <a:gridCol w="1734710">
                  <a:extLst>
                    <a:ext uri="{9D8B030D-6E8A-4147-A177-3AD203B41FA5}">
                      <a16:colId xmlns:a16="http://schemas.microsoft.com/office/drawing/2014/main" val="20005"/>
                    </a:ext>
                  </a:extLst>
                </a:gridCol>
              </a:tblGrid>
              <a:tr h="609600">
                <a:tc>
                  <a:txBody>
                    <a:bodyPr/>
                    <a:lstStyle/>
                    <a:p>
                      <a:endParaRPr lang="en-US" dirty="0"/>
                    </a:p>
                  </a:txBody>
                  <a:tcPr/>
                </a:tc>
                <a:tc>
                  <a:txBody>
                    <a:bodyPr/>
                    <a:lstStyle/>
                    <a:p>
                      <a:r>
                        <a:rPr lang="en-US" dirty="0" smtClean="0"/>
                        <a:t>African Americans</a:t>
                      </a:r>
                      <a:endParaRPr lang="en-US" dirty="0"/>
                    </a:p>
                  </a:txBody>
                  <a:tcPr/>
                </a:tc>
                <a:tc>
                  <a:txBody>
                    <a:bodyPr/>
                    <a:lstStyle/>
                    <a:p>
                      <a:r>
                        <a:rPr lang="en-US" dirty="0" smtClean="0"/>
                        <a:t>American</a:t>
                      </a:r>
                      <a:r>
                        <a:rPr lang="en-US" baseline="0" dirty="0" smtClean="0"/>
                        <a:t> Loyalists</a:t>
                      </a:r>
                      <a:endParaRPr lang="en-US" dirty="0"/>
                    </a:p>
                  </a:txBody>
                  <a:tcPr/>
                </a:tc>
                <a:tc>
                  <a:txBody>
                    <a:bodyPr/>
                    <a:lstStyle/>
                    <a:p>
                      <a:r>
                        <a:rPr lang="en-US" dirty="0" smtClean="0"/>
                        <a:t>American Patriots </a:t>
                      </a:r>
                      <a:endParaRPr lang="en-US" dirty="0"/>
                    </a:p>
                  </a:txBody>
                  <a:tcPr/>
                </a:tc>
                <a:tc>
                  <a:txBody>
                    <a:bodyPr/>
                    <a:lstStyle/>
                    <a:p>
                      <a:r>
                        <a:rPr lang="en-US" dirty="0" smtClean="0"/>
                        <a:t>Native</a:t>
                      </a:r>
                      <a:r>
                        <a:rPr lang="en-US" baseline="0" dirty="0" smtClean="0"/>
                        <a:t> Americans</a:t>
                      </a:r>
                      <a:endParaRPr lang="en-US" dirty="0"/>
                    </a:p>
                  </a:txBody>
                  <a:tcPr/>
                </a:tc>
                <a:tc>
                  <a:txBody>
                    <a:bodyPr/>
                    <a:lstStyle/>
                    <a:p>
                      <a:r>
                        <a:rPr lang="en-US" dirty="0" smtClean="0"/>
                        <a:t>Women</a:t>
                      </a:r>
                      <a:endParaRPr lang="en-US" dirty="0"/>
                    </a:p>
                  </a:txBody>
                  <a:tcPr/>
                </a:tc>
                <a:extLst>
                  <a:ext uri="{0D108BD9-81ED-4DB2-BD59-A6C34878D82A}">
                    <a16:rowId xmlns:a16="http://schemas.microsoft.com/office/drawing/2014/main" val="10000"/>
                  </a:ext>
                </a:extLst>
              </a:tr>
              <a:tr h="1051560">
                <a:tc>
                  <a:txBody>
                    <a:bodyPr/>
                    <a:lstStyle/>
                    <a:p>
                      <a:r>
                        <a:rPr lang="en-US" sz="1400" dirty="0" smtClean="0">
                          <a:solidFill>
                            <a:schemeClr val="tx1"/>
                          </a:solidFill>
                          <a:effectLst/>
                          <a:latin typeface="Verdana"/>
                          <a:ea typeface="Calibri"/>
                          <a:cs typeface="Times New Roman"/>
                        </a:rPr>
                        <a:t>general motivation</a:t>
                      </a:r>
                      <a:endParaRPr lang="en-US" sz="1400" dirty="0">
                        <a:solidFill>
                          <a:schemeClr val="tx1"/>
                        </a:solidFill>
                      </a:endParaRPr>
                    </a:p>
                  </a:txBody>
                  <a:tcPr/>
                </a:tc>
                <a:tc>
                  <a:txBody>
                    <a:bodyPr/>
                    <a:lstStyle/>
                    <a:p>
                      <a:r>
                        <a:rPr lang="en-US" dirty="0" smtClean="0"/>
                        <a:t>Memoir on</a:t>
                      </a:r>
                      <a:r>
                        <a:rPr lang="en-US" baseline="0" dirty="0" smtClean="0"/>
                        <a:t> participation in the war</a:t>
                      </a:r>
                    </a:p>
                    <a:p>
                      <a:r>
                        <a:rPr lang="en-US" baseline="0" dirty="0" smtClean="0"/>
                        <a:t>*freedom</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Writing in Response to </a:t>
                      </a:r>
                      <a:r>
                        <a:rPr lang="en-US" i="1" dirty="0" smtClean="0"/>
                        <a:t>Common Sense </a:t>
                      </a:r>
                      <a:r>
                        <a:rPr lang="en-US" i="0" dirty="0" smtClean="0"/>
                        <a:t>Doc.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Battles of</a:t>
                      </a:r>
                      <a:r>
                        <a:rPr lang="en-US" baseline="0" dirty="0" smtClean="0"/>
                        <a:t> Lexington &amp; Concord (Army is needed)</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Responding</a:t>
                      </a:r>
                      <a:r>
                        <a:rPr lang="en-US" baseline="0" dirty="0" smtClean="0"/>
                        <a:t> to Patriot request to join the war</a:t>
                      </a:r>
                      <a:endParaRPr lang="en-US" dirty="0" smtClean="0"/>
                    </a:p>
                  </a:txBody>
                  <a:tcPr/>
                </a:tc>
                <a:tc>
                  <a:txBody>
                    <a:bodyPr/>
                    <a:lstStyle/>
                    <a:p>
                      <a:r>
                        <a:rPr lang="en-US" dirty="0" smtClean="0"/>
                        <a:t>Diary Entry</a:t>
                      </a:r>
                    </a:p>
                    <a:p>
                      <a:r>
                        <a:rPr lang="en-US" dirty="0" smtClean="0"/>
                        <a:t>(participating in conflict)</a:t>
                      </a:r>
                      <a:endParaRPr lang="en-US" dirty="0"/>
                    </a:p>
                  </a:txBody>
                  <a:tcPr/>
                </a:tc>
                <a:extLst>
                  <a:ext uri="{0D108BD9-81ED-4DB2-BD59-A6C34878D82A}">
                    <a16:rowId xmlns:a16="http://schemas.microsoft.com/office/drawing/2014/main" val="10001"/>
                  </a:ext>
                </a:extLst>
              </a:tr>
              <a:tr h="1051560">
                <a:tc>
                  <a:txBody>
                    <a:bodyPr/>
                    <a:lstStyle/>
                    <a:p>
                      <a:r>
                        <a:rPr lang="en-US" sz="1400" dirty="0" smtClean="0">
                          <a:solidFill>
                            <a:schemeClr val="tx1"/>
                          </a:solidFill>
                          <a:effectLst/>
                          <a:latin typeface="Verdana"/>
                          <a:ea typeface="Calibri"/>
                          <a:cs typeface="Times New Roman"/>
                        </a:rPr>
                        <a:t>specific call to action </a:t>
                      </a:r>
                      <a:endParaRPr lang="en-US" sz="1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Describes Joining the British</a:t>
                      </a:r>
                      <a:r>
                        <a:rPr lang="en-US" baseline="0" dirty="0" smtClean="0"/>
                        <a:t> Army &amp; gaining his Freedom</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Rejoin Great Britain,</a:t>
                      </a:r>
                      <a:r>
                        <a:rPr lang="en-US" baseline="0" dirty="0" smtClean="0"/>
                        <a:t> end the war</a:t>
                      </a:r>
                      <a:endParaRPr lang="en-US" dirty="0" smtClean="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Join the</a:t>
                      </a:r>
                      <a:r>
                        <a:rPr lang="en-US" baseline="0" dirty="0" smtClean="0"/>
                        <a:t> Patriot Army</a:t>
                      </a:r>
                      <a:endParaRPr lang="en-US" dirty="0" smtClean="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Peace</a:t>
                      </a:r>
                      <a:r>
                        <a:rPr lang="en-US" baseline="0" dirty="0" smtClean="0"/>
                        <a:t> between ‘brothers’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(reconcile with GB)</a:t>
                      </a:r>
                      <a:endParaRPr lang="en-US" dirty="0" smtClean="0"/>
                    </a:p>
                    <a:p>
                      <a:endParaRPr lang="en-US" dirty="0"/>
                    </a:p>
                  </a:txBody>
                  <a:tcPr/>
                </a:tc>
                <a:tc>
                  <a:txBody>
                    <a:bodyPr/>
                    <a:lstStyle/>
                    <a:p>
                      <a:r>
                        <a:rPr lang="en-US" dirty="0" smtClean="0"/>
                        <a:t>Supports husband in fight against British </a:t>
                      </a:r>
                      <a:endParaRPr lang="en-US" dirty="0"/>
                    </a:p>
                  </a:txBody>
                  <a:tcPr/>
                </a:tc>
                <a:extLst>
                  <a:ext uri="{0D108BD9-81ED-4DB2-BD59-A6C34878D82A}">
                    <a16:rowId xmlns:a16="http://schemas.microsoft.com/office/drawing/2014/main" val="10002"/>
                  </a:ext>
                </a:extLst>
              </a:tr>
              <a:tr h="1051560">
                <a:tc>
                  <a:txBody>
                    <a:bodyPr/>
                    <a:lstStyle/>
                    <a:p>
                      <a:r>
                        <a:rPr lang="en-US" sz="1400" dirty="0" smtClean="0">
                          <a:solidFill>
                            <a:schemeClr val="tx1"/>
                          </a:solidFill>
                          <a:effectLst/>
                          <a:latin typeface="Verdana"/>
                          <a:ea typeface="Calibri"/>
                          <a:cs typeface="Times New Roman"/>
                        </a:rPr>
                        <a:t>attitudes about rights</a:t>
                      </a:r>
                      <a:endParaRPr lang="en-US" sz="1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Importance of Freedom</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gaining</a:t>
                      </a:r>
                      <a:r>
                        <a:rPr lang="en-US" baseline="0" dirty="0" smtClean="0"/>
                        <a:t> of new rights, rejoin GB for stability &amp; economy</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Fighting</a:t>
                      </a:r>
                      <a:r>
                        <a:rPr lang="en-US" baseline="0" dirty="0" smtClean="0"/>
                        <a:t> for natural rights </a:t>
                      </a:r>
                      <a:endParaRPr lang="en-US" dirty="0" smtClean="0"/>
                    </a:p>
                  </a:txBody>
                  <a:tcPr/>
                </a:tc>
                <a:tc>
                  <a:txBody>
                    <a:bodyPr/>
                    <a:lstStyle/>
                    <a:p>
                      <a:r>
                        <a:rPr lang="en-US" dirty="0" smtClean="0"/>
                        <a:t>Assume right to neutrality </a:t>
                      </a:r>
                      <a:endParaRPr lang="en-US" dirty="0"/>
                    </a:p>
                  </a:txBody>
                  <a:tcPr/>
                </a:tc>
                <a:tc>
                  <a:txBody>
                    <a:bodyPr/>
                    <a:lstStyle/>
                    <a:p>
                      <a:r>
                        <a:rPr lang="en-US" dirty="0" smtClean="0"/>
                        <a:t>None (women gain</a:t>
                      </a:r>
                      <a:r>
                        <a:rPr lang="en-US" baseline="0" dirty="0" smtClean="0"/>
                        <a:t> more responsibilities during the war, but no rights)</a:t>
                      </a:r>
                      <a:endParaRPr lang="en-US" dirty="0"/>
                    </a:p>
                  </a:txBody>
                  <a:tcPr/>
                </a:tc>
                <a:extLst>
                  <a:ext uri="{0D108BD9-81ED-4DB2-BD59-A6C34878D82A}">
                    <a16:rowId xmlns:a16="http://schemas.microsoft.com/office/drawing/2014/main" val="10003"/>
                  </a:ext>
                </a:extLst>
              </a:tr>
              <a:tr h="1051560">
                <a:tc>
                  <a:txBody>
                    <a:bodyPr/>
                    <a:lstStyle/>
                    <a:p>
                      <a:r>
                        <a:rPr lang="en-US" sz="1400" dirty="0" smtClean="0">
                          <a:solidFill>
                            <a:schemeClr val="tx1"/>
                          </a:solidFill>
                          <a:effectLst/>
                          <a:latin typeface="Verdana"/>
                          <a:ea typeface="Calibri"/>
                          <a:cs typeface="Times New Roman"/>
                        </a:rPr>
                        <a:t>claim of authority</a:t>
                      </a:r>
                      <a:endParaRPr lang="en-US" sz="1400" dirty="0">
                        <a:solidFill>
                          <a:schemeClr val="tx1"/>
                        </a:solidFill>
                      </a:endParaRPr>
                    </a:p>
                  </a:txBody>
                  <a:tcPr/>
                </a:tc>
                <a:tc>
                  <a:txBody>
                    <a:bodyPr/>
                    <a:lstStyle/>
                    <a:p>
                      <a:r>
                        <a:rPr lang="en-US" dirty="0" smtClean="0"/>
                        <a:t>Moral argument</a:t>
                      </a:r>
                      <a:endParaRPr lang="en-US" dirty="0"/>
                    </a:p>
                  </a:txBody>
                  <a:tcPr/>
                </a:tc>
                <a:tc>
                  <a:txBody>
                    <a:bodyPr/>
                    <a:lstStyle/>
                    <a:p>
                      <a:r>
                        <a:rPr lang="en-US" dirty="0" smtClean="0"/>
                        <a:t>Common sense, morality &amp;</a:t>
                      </a:r>
                      <a:r>
                        <a:rPr lang="en-US" baseline="0" dirty="0" smtClean="0"/>
                        <a:t> emotional</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Moral argument</a:t>
                      </a:r>
                    </a:p>
                    <a:p>
                      <a:endParaRPr lang="en-US" dirty="0"/>
                    </a:p>
                  </a:txBody>
                  <a:tcPr/>
                </a:tc>
                <a:tc>
                  <a:txBody>
                    <a:bodyPr/>
                    <a:lstStyle/>
                    <a:p>
                      <a:r>
                        <a:rPr lang="en-US" dirty="0" smtClean="0"/>
                        <a:t>Moral argument</a:t>
                      </a:r>
                      <a:endParaRPr lang="en-US" dirty="0"/>
                    </a:p>
                  </a:txBody>
                  <a:tcPr/>
                </a:tc>
                <a:tc>
                  <a:txBody>
                    <a:bodyPr/>
                    <a:lstStyle/>
                    <a:p>
                      <a:r>
                        <a:rPr lang="en-US" dirty="0" smtClean="0"/>
                        <a:t>None (demonstrates</a:t>
                      </a:r>
                      <a:r>
                        <a:rPr lang="en-US" baseline="0" dirty="0" smtClean="0"/>
                        <a:t> the role of women)</a:t>
                      </a:r>
                      <a:endParaRPr lang="en-US" dirty="0"/>
                    </a:p>
                  </a:txBody>
                  <a:tcPr/>
                </a:tc>
                <a:extLst>
                  <a:ext uri="{0D108BD9-81ED-4DB2-BD59-A6C34878D82A}">
                    <a16:rowId xmlns:a16="http://schemas.microsoft.com/office/drawing/2014/main" val="10004"/>
                  </a:ext>
                </a:extLst>
              </a:tr>
              <a:tr h="1051560">
                <a:tc>
                  <a:txBody>
                    <a:bodyPr/>
                    <a:lstStyle/>
                    <a:p>
                      <a:r>
                        <a:rPr lang="en-US" sz="1400" dirty="0" smtClean="0">
                          <a:solidFill>
                            <a:schemeClr val="tx1"/>
                          </a:solidFill>
                        </a:rPr>
                        <a:t>Role(s)</a:t>
                      </a:r>
                      <a:endParaRPr lang="en-US" sz="1400" dirty="0">
                        <a:solidFill>
                          <a:schemeClr val="tx1"/>
                        </a:solidFill>
                      </a:endParaRPr>
                    </a:p>
                  </a:txBody>
                  <a:tcPr/>
                </a:tc>
                <a:tc>
                  <a:txBody>
                    <a:bodyPr/>
                    <a:lstStyle/>
                    <a:p>
                      <a:r>
                        <a:rPr lang="en-US" dirty="0" smtClean="0"/>
                        <a:t>Soldier/ autobiography</a:t>
                      </a:r>
                      <a:endParaRPr lang="en-US" dirty="0"/>
                    </a:p>
                  </a:txBody>
                  <a:tcPr/>
                </a:tc>
                <a:tc>
                  <a:txBody>
                    <a:bodyPr/>
                    <a:lstStyle/>
                    <a:p>
                      <a:r>
                        <a:rPr lang="en-US" dirty="0" smtClean="0"/>
                        <a:t>writer</a:t>
                      </a:r>
                      <a:endParaRPr lang="en-US" dirty="0"/>
                    </a:p>
                  </a:txBody>
                  <a:tcPr/>
                </a:tc>
                <a:tc>
                  <a:txBody>
                    <a:bodyPr/>
                    <a:lstStyle/>
                    <a:p>
                      <a:r>
                        <a:rPr lang="en-US" dirty="0" smtClean="0"/>
                        <a:t>Governmental body</a:t>
                      </a:r>
                      <a:endParaRPr lang="en-US" dirty="0"/>
                    </a:p>
                  </a:txBody>
                  <a:tcPr/>
                </a:tc>
                <a:tc>
                  <a:txBody>
                    <a:bodyPr/>
                    <a:lstStyle/>
                    <a:p>
                      <a:r>
                        <a:rPr lang="en-US" dirty="0" smtClean="0"/>
                        <a:t>Eventual joins patriots</a:t>
                      </a:r>
                      <a:endParaRPr lang="en-US" dirty="0"/>
                    </a:p>
                  </a:txBody>
                  <a:tcPr/>
                </a:tc>
                <a:tc>
                  <a:txBody>
                    <a:bodyPr/>
                    <a:lstStyle/>
                    <a:p>
                      <a:r>
                        <a:rPr lang="en-US" dirty="0" smtClean="0"/>
                        <a:t>Runs</a:t>
                      </a:r>
                      <a:r>
                        <a:rPr lang="en-US" baseline="0" dirty="0" smtClean="0"/>
                        <a:t> household in husbands absence </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25025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dirty="0" smtClean="0"/>
              <a:t>Strengths and Weaknesses</a:t>
            </a:r>
            <a:br>
              <a:rPr lang="en-US" dirty="0" smtClean="0"/>
            </a:br>
            <a:r>
              <a:rPr lang="en-US" dirty="0" smtClean="0"/>
              <a:t>of the British Army</a:t>
            </a:r>
            <a:endParaRPr lang="en-US" dirty="0"/>
          </a:p>
        </p:txBody>
      </p:sp>
      <p:sp>
        <p:nvSpPr>
          <p:cNvPr id="4" name="Text Placeholder 3"/>
          <p:cNvSpPr>
            <a:spLocks noGrp="1"/>
          </p:cNvSpPr>
          <p:nvPr>
            <p:ph type="body" idx="1"/>
          </p:nvPr>
        </p:nvSpPr>
        <p:spPr>
          <a:xfrm>
            <a:off x="457200" y="1066800"/>
            <a:ext cx="4040188" cy="639762"/>
          </a:xfrm>
        </p:spPr>
        <p:txBody>
          <a:bodyPr/>
          <a:lstStyle/>
          <a:p>
            <a:r>
              <a:rPr lang="en-US" dirty="0" smtClean="0"/>
              <a:t>Strengths</a:t>
            </a:r>
            <a:endParaRPr lang="en-US" dirty="0"/>
          </a:p>
        </p:txBody>
      </p:sp>
      <p:sp>
        <p:nvSpPr>
          <p:cNvPr id="5" name="Content Placeholder 4"/>
          <p:cNvSpPr>
            <a:spLocks noGrp="1"/>
          </p:cNvSpPr>
          <p:nvPr>
            <p:ph sz="half" idx="2"/>
          </p:nvPr>
        </p:nvSpPr>
        <p:spPr>
          <a:xfrm>
            <a:off x="457200" y="1676400"/>
            <a:ext cx="4040188" cy="3951288"/>
          </a:xfrm>
        </p:spPr>
        <p:txBody>
          <a:bodyPr/>
          <a:lstStyle/>
          <a:p>
            <a:r>
              <a:rPr lang="en-US" dirty="0" smtClean="0"/>
              <a:t>World Power</a:t>
            </a:r>
          </a:p>
          <a:p>
            <a:r>
              <a:rPr lang="en-US" dirty="0" smtClean="0"/>
              <a:t>Population over 4 times the size of the colonies</a:t>
            </a:r>
          </a:p>
          <a:p>
            <a:r>
              <a:rPr lang="en-US" dirty="0" smtClean="0"/>
              <a:t>Leader in Manufacturing </a:t>
            </a:r>
          </a:p>
          <a:p>
            <a:r>
              <a:rPr lang="en-US" dirty="0" smtClean="0"/>
              <a:t>Established Central Government</a:t>
            </a:r>
          </a:p>
          <a:p>
            <a:r>
              <a:rPr lang="en-US" dirty="0" smtClean="0"/>
              <a:t>Well trained troops with plenty of supplies</a:t>
            </a:r>
            <a:endParaRPr lang="en-US" dirty="0"/>
          </a:p>
        </p:txBody>
      </p:sp>
      <p:sp>
        <p:nvSpPr>
          <p:cNvPr id="6" name="Text Placeholder 5"/>
          <p:cNvSpPr>
            <a:spLocks noGrp="1"/>
          </p:cNvSpPr>
          <p:nvPr>
            <p:ph type="body" sz="quarter" idx="3"/>
          </p:nvPr>
        </p:nvSpPr>
        <p:spPr>
          <a:xfrm>
            <a:off x="4645025" y="914400"/>
            <a:ext cx="4041775" cy="639762"/>
          </a:xfrm>
        </p:spPr>
        <p:txBody>
          <a:bodyPr/>
          <a:lstStyle/>
          <a:p>
            <a:r>
              <a:rPr lang="en-US" dirty="0" smtClean="0"/>
              <a:t>Weaknesses</a:t>
            </a:r>
            <a:endParaRPr lang="en-US" dirty="0"/>
          </a:p>
        </p:txBody>
      </p:sp>
      <p:sp>
        <p:nvSpPr>
          <p:cNvPr id="7" name="Content Placeholder 6"/>
          <p:cNvSpPr>
            <a:spLocks noGrp="1"/>
          </p:cNvSpPr>
          <p:nvPr>
            <p:ph sz="quarter" idx="4"/>
          </p:nvPr>
        </p:nvSpPr>
        <p:spPr>
          <a:xfrm>
            <a:off x="4645025" y="1524000"/>
            <a:ext cx="4041775" cy="3951288"/>
          </a:xfrm>
        </p:spPr>
        <p:txBody>
          <a:bodyPr/>
          <a:lstStyle/>
          <a:p>
            <a:r>
              <a:rPr lang="en-US" dirty="0" smtClean="0"/>
              <a:t>Hubris</a:t>
            </a:r>
          </a:p>
          <a:p>
            <a:pPr lvl="1"/>
            <a:r>
              <a:rPr lang="en-US" dirty="0" smtClean="0"/>
              <a:t>Did not take the colonists seriously </a:t>
            </a:r>
          </a:p>
          <a:p>
            <a:r>
              <a:rPr lang="en-US" dirty="0" smtClean="0"/>
              <a:t>Misunderstood the nature of the conflict</a:t>
            </a:r>
          </a:p>
          <a:p>
            <a:pPr lvl="1"/>
            <a:r>
              <a:rPr lang="en-US" dirty="0" smtClean="0"/>
              <a:t>Wanted to fight a traditional war</a:t>
            </a:r>
            <a:endParaRPr lang="en-US" dirty="0"/>
          </a:p>
        </p:txBody>
      </p:sp>
      <p:pic>
        <p:nvPicPr>
          <p:cNvPr id="7172" name="Picture 4" descr="http://www.history.org/Foundation/journal/Summer06/images/ride_70.jpg"/>
          <p:cNvPicPr>
            <a:picLocks noChangeAspect="1" noChangeArrowheads="1"/>
          </p:cNvPicPr>
          <p:nvPr/>
        </p:nvPicPr>
        <p:blipFill>
          <a:blip r:embed="rId2" cstate="print"/>
          <a:srcRect/>
          <a:stretch>
            <a:fillRect/>
          </a:stretch>
        </p:blipFill>
        <p:spPr bwMode="auto">
          <a:xfrm>
            <a:off x="6019800" y="3844289"/>
            <a:ext cx="2667000" cy="3013711"/>
          </a:xfrm>
          <a:prstGeom prst="rect">
            <a:avLst/>
          </a:prstGeom>
          <a:noFill/>
        </p:spPr>
      </p:pic>
      <p:pic>
        <p:nvPicPr>
          <p:cNvPr id="7174" name="Picture 6" descr="http://jewishcurrents.org/wp-content/uploads/2011/06/6-17-1775-Bunker-Hill-Battle-1.jpg"/>
          <p:cNvPicPr>
            <a:picLocks noChangeAspect="1" noChangeArrowheads="1"/>
          </p:cNvPicPr>
          <p:nvPr/>
        </p:nvPicPr>
        <p:blipFill>
          <a:blip r:embed="rId3" cstate="print"/>
          <a:srcRect/>
          <a:stretch>
            <a:fillRect/>
          </a:stretch>
        </p:blipFill>
        <p:spPr bwMode="auto">
          <a:xfrm>
            <a:off x="3200400" y="4595812"/>
            <a:ext cx="2735669" cy="226218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normAutofit fontScale="90000"/>
          </a:bodyPr>
          <a:lstStyle/>
          <a:p>
            <a:r>
              <a:rPr lang="en-US" dirty="0" smtClean="0"/>
              <a:t>Strengths and Weaknesses of the Patriot Army</a:t>
            </a:r>
            <a:endParaRPr lang="en-US" dirty="0"/>
          </a:p>
        </p:txBody>
      </p:sp>
      <p:sp>
        <p:nvSpPr>
          <p:cNvPr id="5" name="Text Placeholder 4"/>
          <p:cNvSpPr>
            <a:spLocks noGrp="1"/>
          </p:cNvSpPr>
          <p:nvPr>
            <p:ph type="body" idx="1"/>
          </p:nvPr>
        </p:nvSpPr>
        <p:spPr>
          <a:xfrm>
            <a:off x="457200" y="1036638"/>
            <a:ext cx="4040188" cy="639762"/>
          </a:xfrm>
        </p:spPr>
        <p:txBody>
          <a:bodyPr/>
          <a:lstStyle/>
          <a:p>
            <a:r>
              <a:rPr lang="en-US" dirty="0" smtClean="0"/>
              <a:t>Strengths</a:t>
            </a:r>
            <a:endParaRPr lang="en-US" dirty="0"/>
          </a:p>
        </p:txBody>
      </p:sp>
      <p:sp>
        <p:nvSpPr>
          <p:cNvPr id="6" name="Content Placeholder 5"/>
          <p:cNvSpPr>
            <a:spLocks noGrp="1"/>
          </p:cNvSpPr>
          <p:nvPr>
            <p:ph sz="half" idx="2"/>
          </p:nvPr>
        </p:nvSpPr>
        <p:spPr>
          <a:xfrm>
            <a:off x="457200" y="1535112"/>
            <a:ext cx="4040188" cy="3951288"/>
          </a:xfrm>
        </p:spPr>
        <p:txBody>
          <a:bodyPr>
            <a:normAutofit lnSpcReduction="10000"/>
          </a:bodyPr>
          <a:lstStyle/>
          <a:p>
            <a:r>
              <a:rPr lang="en-US" dirty="0" smtClean="0"/>
              <a:t>Persistence</a:t>
            </a:r>
          </a:p>
          <a:p>
            <a:r>
              <a:rPr lang="en-US" dirty="0" smtClean="0"/>
              <a:t>Skillful retreats saved the army</a:t>
            </a:r>
          </a:p>
          <a:p>
            <a:r>
              <a:rPr lang="en-US" dirty="0" smtClean="0"/>
              <a:t>Used Guerilla warfare and unorthodox tactics</a:t>
            </a:r>
          </a:p>
          <a:p>
            <a:r>
              <a:rPr lang="en-US" dirty="0" smtClean="0"/>
              <a:t>Worked with local militias understanding of the local terrain</a:t>
            </a:r>
          </a:p>
          <a:p>
            <a:r>
              <a:rPr lang="en-US" dirty="0" smtClean="0"/>
              <a:t>Received aid and support from civilian population </a:t>
            </a:r>
            <a:endParaRPr lang="en-US" dirty="0"/>
          </a:p>
        </p:txBody>
      </p:sp>
      <p:sp>
        <p:nvSpPr>
          <p:cNvPr id="7" name="Text Placeholder 6"/>
          <p:cNvSpPr>
            <a:spLocks noGrp="1"/>
          </p:cNvSpPr>
          <p:nvPr>
            <p:ph type="body" sz="quarter" idx="3"/>
          </p:nvPr>
        </p:nvSpPr>
        <p:spPr>
          <a:xfrm>
            <a:off x="4645025" y="990600"/>
            <a:ext cx="4041775" cy="639762"/>
          </a:xfrm>
        </p:spPr>
        <p:txBody>
          <a:bodyPr/>
          <a:lstStyle/>
          <a:p>
            <a:r>
              <a:rPr lang="en-US" dirty="0" smtClean="0"/>
              <a:t>Weaknesses</a:t>
            </a:r>
            <a:endParaRPr lang="en-US" dirty="0"/>
          </a:p>
        </p:txBody>
      </p:sp>
      <p:sp>
        <p:nvSpPr>
          <p:cNvPr id="8" name="Content Placeholder 7"/>
          <p:cNvSpPr>
            <a:spLocks noGrp="1"/>
          </p:cNvSpPr>
          <p:nvPr>
            <p:ph sz="quarter" idx="4"/>
          </p:nvPr>
        </p:nvSpPr>
        <p:spPr>
          <a:xfrm>
            <a:off x="4645025" y="1600200"/>
            <a:ext cx="4041775" cy="4683125"/>
          </a:xfrm>
        </p:spPr>
        <p:txBody>
          <a:bodyPr>
            <a:normAutofit fontScale="92500" lnSpcReduction="10000"/>
          </a:bodyPr>
          <a:lstStyle/>
          <a:p>
            <a:r>
              <a:rPr lang="en-US" dirty="0" smtClean="0"/>
              <a:t>At least 1/5 of population were loyalists and another 1/5 were slaves (many of whom supported the British)</a:t>
            </a:r>
          </a:p>
          <a:p>
            <a:r>
              <a:rPr lang="en-US" dirty="0" smtClean="0"/>
              <a:t>The American people were starting from scratch. No central government</a:t>
            </a:r>
          </a:p>
          <a:p>
            <a:r>
              <a:rPr lang="en-US" dirty="0" smtClean="0"/>
              <a:t>Continental congress struggled to pay for the war</a:t>
            </a:r>
          </a:p>
          <a:p>
            <a:r>
              <a:rPr lang="en-US" dirty="0" smtClean="0"/>
              <a:t>Paper money caused inflation</a:t>
            </a:r>
          </a:p>
          <a:p>
            <a:r>
              <a:rPr lang="en-US" dirty="0" smtClean="0"/>
              <a:t>Soldiers suffered from hunger and cold </a:t>
            </a:r>
          </a:p>
          <a:p>
            <a:r>
              <a:rPr lang="en-US" dirty="0" smtClean="0"/>
              <a:t>Troops were outnumbered and often outmaneuvered</a:t>
            </a:r>
            <a:endParaRPr lang="en-US" dirty="0"/>
          </a:p>
        </p:txBody>
      </p:sp>
      <p:pic>
        <p:nvPicPr>
          <p:cNvPr id="3074" name="Picture 2" descr="&quot;Join, or Die&quot; by Benjamin Franklin was recycled to encourage the former colonies to unite against British rule"/>
          <p:cNvPicPr>
            <a:picLocks noChangeAspect="1" noChangeArrowheads="1"/>
          </p:cNvPicPr>
          <p:nvPr/>
        </p:nvPicPr>
        <p:blipFill>
          <a:blip r:embed="rId2" cstate="print"/>
          <a:srcRect/>
          <a:stretch>
            <a:fillRect/>
          </a:stretch>
        </p:blipFill>
        <p:spPr bwMode="auto">
          <a:xfrm>
            <a:off x="1219200" y="5143500"/>
            <a:ext cx="2381250" cy="17145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57200" y="1600200"/>
            <a:ext cx="8001000" cy="4525963"/>
          </a:xfrm>
        </p:spPr>
        <p:txBody>
          <a:bodyPr/>
          <a:lstStyle/>
          <a:p>
            <a:pPr marL="0" indent="0">
              <a:buNone/>
            </a:pPr>
            <a:endParaRPr lang="en-US" dirty="0" smtClean="0"/>
          </a:p>
          <a:p>
            <a:pPr marL="514350" indent="-514350">
              <a:buFont typeface="+mj-lt"/>
              <a:buAutoNum type="arabicPeriod"/>
            </a:pPr>
            <a:r>
              <a:rPr lang="en-US" dirty="0" smtClean="0"/>
              <a:t>Historical Overview</a:t>
            </a:r>
          </a:p>
          <a:p>
            <a:pPr marL="514350" indent="-514350">
              <a:buFont typeface="+mj-lt"/>
              <a:buAutoNum type="arabicPeriod"/>
            </a:pPr>
            <a:r>
              <a:rPr lang="en-US" dirty="0" smtClean="0"/>
              <a:t>Outline and Two column Notes</a:t>
            </a:r>
          </a:p>
          <a:p>
            <a:pPr marL="914400" lvl="1" indent="-514350"/>
            <a:r>
              <a:rPr lang="en-US" dirty="0" smtClean="0"/>
              <a:t>How to complete homework assignments</a:t>
            </a:r>
          </a:p>
          <a:p>
            <a:pPr marL="514350" indent="-514350">
              <a:buFont typeface="+mj-lt"/>
              <a:buAutoNum type="arabicPeriod"/>
            </a:pPr>
            <a:r>
              <a:rPr lang="en-US" dirty="0" smtClean="0"/>
              <a:t>Causes of the American Revolution </a:t>
            </a:r>
          </a:p>
          <a:p>
            <a:pPr marL="514350" indent="-514350">
              <a:buFont typeface="+mj-lt"/>
              <a:buAutoNum type="arabicPeriod"/>
            </a:pPr>
            <a:r>
              <a:rPr lang="en-US" dirty="0" smtClean="0"/>
              <a:t>Two Viewpoints on the Battle of Lexington and Concord </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media.web.britannica.com/eb-media/88/89988-004-335E845B.gif"/>
          <p:cNvPicPr>
            <a:picLocks noChangeAspect="1" noChangeArrowheads="1"/>
          </p:cNvPicPr>
          <p:nvPr/>
        </p:nvPicPr>
        <p:blipFill>
          <a:blip r:embed="rId2" cstate="print"/>
          <a:srcRect/>
          <a:stretch>
            <a:fillRect/>
          </a:stretch>
        </p:blipFill>
        <p:spPr bwMode="auto">
          <a:xfrm>
            <a:off x="-381000" y="-533400"/>
            <a:ext cx="7827578" cy="7543801"/>
          </a:xfrm>
          <a:prstGeom prst="rect">
            <a:avLst/>
          </a:prstGeom>
          <a:noFill/>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0"/>
            <a:ext cx="6781800" cy="10512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228600"/>
            <a:ext cx="2895600" cy="369332"/>
          </a:xfrm>
          <a:prstGeom prst="rect">
            <a:avLst/>
          </a:prstGeom>
          <a:solidFill>
            <a:schemeClr val="accent1">
              <a:lumMod val="60000"/>
              <a:lumOff val="40000"/>
            </a:schemeClr>
          </a:solidFill>
        </p:spPr>
        <p:txBody>
          <a:bodyPr wrap="square" rtlCol="0">
            <a:spAutoFit/>
          </a:bodyPr>
          <a:lstStyle/>
          <a:p>
            <a:r>
              <a:rPr lang="en-US" b="1" dirty="0" smtClean="0"/>
              <a:t>Turning Pts. Of the War</a:t>
            </a:r>
            <a:endParaRPr lang="en-US" b="1" dirty="0"/>
          </a:p>
        </p:txBody>
      </p:sp>
      <p:sp>
        <p:nvSpPr>
          <p:cNvPr id="5" name="TextBox 4"/>
          <p:cNvSpPr txBox="1"/>
          <p:nvPr/>
        </p:nvSpPr>
        <p:spPr>
          <a:xfrm>
            <a:off x="4537363" y="1564653"/>
            <a:ext cx="1371600" cy="646331"/>
          </a:xfrm>
          <a:prstGeom prst="rect">
            <a:avLst/>
          </a:prstGeom>
          <a:solidFill>
            <a:schemeClr val="accent1">
              <a:lumMod val="60000"/>
              <a:lumOff val="40000"/>
            </a:schemeClr>
          </a:solidFill>
        </p:spPr>
        <p:txBody>
          <a:bodyPr wrap="square" rtlCol="0">
            <a:spAutoFit/>
          </a:bodyPr>
          <a:lstStyle/>
          <a:p>
            <a:r>
              <a:rPr lang="en-US" b="1" dirty="0" smtClean="0"/>
              <a:t>1. Battle of Trenton</a:t>
            </a:r>
            <a:endParaRPr lang="en-US" b="1" dirty="0"/>
          </a:p>
        </p:txBody>
      </p:sp>
      <p:sp>
        <p:nvSpPr>
          <p:cNvPr id="6" name="TextBox 5"/>
          <p:cNvSpPr txBox="1"/>
          <p:nvPr/>
        </p:nvSpPr>
        <p:spPr>
          <a:xfrm>
            <a:off x="685800" y="375166"/>
            <a:ext cx="2209800" cy="369332"/>
          </a:xfrm>
          <a:prstGeom prst="rect">
            <a:avLst/>
          </a:prstGeom>
          <a:solidFill>
            <a:schemeClr val="accent1">
              <a:lumMod val="60000"/>
              <a:lumOff val="40000"/>
            </a:schemeClr>
          </a:solidFill>
        </p:spPr>
        <p:txBody>
          <a:bodyPr wrap="square" rtlCol="0">
            <a:spAutoFit/>
          </a:bodyPr>
          <a:lstStyle/>
          <a:p>
            <a:r>
              <a:rPr lang="en-US" b="1" dirty="0" smtClean="0"/>
              <a:t>3. Battle of Saratoga</a:t>
            </a:r>
            <a:endParaRPr lang="en-US" b="1" dirty="0"/>
          </a:p>
        </p:txBody>
      </p:sp>
      <p:sp>
        <p:nvSpPr>
          <p:cNvPr id="3" name="Explosion 1 2"/>
          <p:cNvSpPr/>
          <p:nvPr/>
        </p:nvSpPr>
        <p:spPr>
          <a:xfrm>
            <a:off x="3532789" y="1731818"/>
            <a:ext cx="353411" cy="46886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plosion 1 7"/>
          <p:cNvSpPr/>
          <p:nvPr/>
        </p:nvSpPr>
        <p:spPr>
          <a:xfrm>
            <a:off x="3716421" y="140732"/>
            <a:ext cx="353411" cy="46886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1 8"/>
          <p:cNvSpPr/>
          <p:nvPr/>
        </p:nvSpPr>
        <p:spPr>
          <a:xfrm>
            <a:off x="3827378" y="2051566"/>
            <a:ext cx="353411" cy="46886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16236" y="2706469"/>
            <a:ext cx="1371600" cy="646331"/>
          </a:xfrm>
          <a:prstGeom prst="rect">
            <a:avLst/>
          </a:prstGeom>
          <a:solidFill>
            <a:schemeClr val="accent1">
              <a:lumMod val="60000"/>
              <a:lumOff val="40000"/>
            </a:schemeClr>
          </a:solidFill>
        </p:spPr>
        <p:txBody>
          <a:bodyPr wrap="square" rtlCol="0">
            <a:spAutoFit/>
          </a:bodyPr>
          <a:lstStyle/>
          <a:p>
            <a:r>
              <a:rPr lang="en-US" b="1" dirty="0"/>
              <a:t>2</a:t>
            </a:r>
            <a:r>
              <a:rPr lang="en-US" b="1" dirty="0" smtClean="0"/>
              <a:t>. Battle of Princeton</a:t>
            </a:r>
            <a:endParaRPr lang="en-US" b="1" dirty="0"/>
          </a:p>
        </p:txBody>
      </p:sp>
      <p:sp>
        <p:nvSpPr>
          <p:cNvPr id="11" name="TextBox 10"/>
          <p:cNvSpPr txBox="1"/>
          <p:nvPr/>
        </p:nvSpPr>
        <p:spPr>
          <a:xfrm>
            <a:off x="6293548" y="914400"/>
            <a:ext cx="2843525" cy="369332"/>
          </a:xfrm>
          <a:prstGeom prst="rect">
            <a:avLst/>
          </a:prstGeom>
          <a:solidFill>
            <a:schemeClr val="accent1">
              <a:lumMod val="60000"/>
              <a:lumOff val="40000"/>
            </a:schemeClr>
          </a:solidFill>
        </p:spPr>
        <p:txBody>
          <a:bodyPr wrap="square" rtlCol="0">
            <a:spAutoFit/>
          </a:bodyPr>
          <a:lstStyle/>
          <a:p>
            <a:r>
              <a:rPr lang="en-US" b="1" dirty="0" smtClean="0"/>
              <a:t>France Enter the War!!!</a:t>
            </a:r>
            <a:endParaRPr lang="en-US" b="1" dirty="0"/>
          </a:p>
        </p:txBody>
      </p:sp>
      <p:pic>
        <p:nvPicPr>
          <p:cNvPr id="2050" name="Picture 2" descr="http://images.clipartpanda.com/ship-clip-art-aiqe5ar9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283732"/>
            <a:ext cx="2026227" cy="15817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70285" y="1831354"/>
            <a:ext cx="2223534" cy="369332"/>
          </a:xfrm>
          <a:prstGeom prst="rect">
            <a:avLst/>
          </a:prstGeom>
          <a:solidFill>
            <a:schemeClr val="accent1">
              <a:lumMod val="60000"/>
              <a:lumOff val="40000"/>
            </a:schemeClr>
          </a:solidFill>
        </p:spPr>
        <p:txBody>
          <a:bodyPr wrap="square" rtlCol="0">
            <a:spAutoFit/>
          </a:bodyPr>
          <a:lstStyle/>
          <a:p>
            <a:r>
              <a:rPr lang="en-US" b="1" dirty="0" smtClean="0"/>
              <a:t>Battle of Monmouth</a:t>
            </a:r>
            <a:endParaRPr lang="en-US" b="1" dirty="0"/>
          </a:p>
        </p:txBody>
      </p:sp>
      <p:sp>
        <p:nvSpPr>
          <p:cNvPr id="14" name="Explosion 1 13"/>
          <p:cNvSpPr/>
          <p:nvPr/>
        </p:nvSpPr>
        <p:spPr>
          <a:xfrm>
            <a:off x="3833157" y="1781586"/>
            <a:ext cx="353411" cy="46886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587836" y="3029634"/>
            <a:ext cx="2549237" cy="2862322"/>
          </a:xfrm>
          <a:prstGeom prst="rect">
            <a:avLst/>
          </a:prstGeom>
          <a:solidFill>
            <a:srgbClr val="FFFF00"/>
          </a:solidFill>
        </p:spPr>
        <p:txBody>
          <a:bodyPr wrap="square" rtlCol="0">
            <a:spAutoFit/>
          </a:bodyPr>
          <a:lstStyle/>
          <a:p>
            <a:r>
              <a:rPr lang="en-US" dirty="0" smtClean="0"/>
              <a:t>The British Move South</a:t>
            </a:r>
          </a:p>
          <a:p>
            <a:pPr marL="342900" indent="-342900">
              <a:buAutoNum type="arabicPeriod"/>
            </a:pPr>
            <a:r>
              <a:rPr lang="en-US" dirty="0" smtClean="0"/>
              <a:t>Realize they can’t win the North</a:t>
            </a:r>
          </a:p>
          <a:p>
            <a:pPr marL="342900" indent="-342900">
              <a:buAutoNum type="arabicPeriod"/>
            </a:pPr>
            <a:r>
              <a:rPr lang="en-US" dirty="0" smtClean="0"/>
              <a:t>Believe loyalists in the South with help them</a:t>
            </a:r>
          </a:p>
          <a:p>
            <a:pPr marL="342900" indent="-342900">
              <a:buAutoNum type="arabicPeriod"/>
            </a:pPr>
            <a:r>
              <a:rPr lang="en-US" dirty="0" smtClean="0"/>
              <a:t>Believe capturing southern cities will cause the colonists to surrender </a:t>
            </a:r>
            <a:endParaRPr lang="en-US" dirty="0"/>
          </a:p>
        </p:txBody>
      </p:sp>
      <p:pic>
        <p:nvPicPr>
          <p:cNvPr id="2052" name="Picture 4" descr="http://www.samefacts.com/wp-content/uploads/2014/09/british-fla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9863" y="2286000"/>
            <a:ext cx="912109" cy="5052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38766" y="3886200"/>
            <a:ext cx="2223534" cy="369332"/>
          </a:xfrm>
          <a:prstGeom prst="rect">
            <a:avLst/>
          </a:prstGeom>
          <a:solidFill>
            <a:schemeClr val="accent1">
              <a:lumMod val="60000"/>
              <a:lumOff val="40000"/>
            </a:schemeClr>
          </a:solidFill>
        </p:spPr>
        <p:txBody>
          <a:bodyPr wrap="square" rtlCol="0">
            <a:spAutoFit/>
          </a:bodyPr>
          <a:lstStyle/>
          <a:p>
            <a:r>
              <a:rPr lang="en-US" b="1" dirty="0" smtClean="0"/>
              <a:t>Battle of Yorktown</a:t>
            </a:r>
            <a:endParaRPr lang="en-US" b="1" dirty="0"/>
          </a:p>
        </p:txBody>
      </p:sp>
      <p:sp>
        <p:nvSpPr>
          <p:cNvPr id="18" name="Explosion 1 17"/>
          <p:cNvSpPr/>
          <p:nvPr/>
        </p:nvSpPr>
        <p:spPr>
          <a:xfrm>
            <a:off x="3145041" y="3651766"/>
            <a:ext cx="353411" cy="46886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https://encrypted-tbn1.gstatic.com/images?q=tbn:ANd9GcRFdrjl0KP_CeFD51mCNni4QTwqPxNrianxpvF1AAHV6IcTgMX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427" y="3244334"/>
            <a:ext cx="2609850"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5.55556E-7 7.40741E-7 C 0.00104 0.01088 0.00139 0.02176 0.00295 0.03241 C 0.00469 0.04491 0.01076 0.05648 0.01354 0.06875 C 0.01927 0.09282 0.02743 0.11944 0.03177 0.14352 C 0.03698 0.17268 0.03785 0.20301 0.04236 0.23241 C 0.0408 0.25995 0.04028 0.28773 0.03785 0.31528 C 0.03646 0.33125 0.02899 0.3368 0.02257 0.34954 C 0.01962 0.35532 0.01823 0.36227 0.0151 0.36759 C 0.01215 0.37245 0.00764 0.37523 0.00451 0.37986 C 0.00208 0.38333 0.00069 0.38819 -0.00156 0.3919 C -0.01285 0.40995 -0.0316 0.43055 -0.04861 0.43842 C -0.0467 0.45046 -0.04618 0.46273 -0.0441 0.47477 C -0.04306 0.4875 -0.04097 0.50046 -0.0441 0.51319 C -0.04462 0.51551 -0.04722 0.51551 -0.04861 0.51713 C -0.05469 0.52384 -0.05642 0.52569 -0.06372 0.5294 C -0.075 0.53495 -0.08351 0.5412 -0.0941 0.54954 C -0.10017 0.5544 -0.10747 0.55671 -0.11372 0.56157 C -0.11945 0.56597 -0.12379 0.56944 -0.13038 0.57176 C -0.14028 0.58241 -0.1658 0.60208 -0.17882 0.6081 C -0.1849 0.61412 -0.19132 0.61967 -0.19861 0.62222 C -0.20347 0.62685 -0.20642 0.63194 -0.21215 0.63426 C -0.21945 0.64097 -0.22622 0.64421 -0.2349 0.64653 C -0.24097 0.65185 -0.2474 0.65463 -0.25469 0.65463 C -0.27344 0.5537 -0.2941 0.45324 -0.31077 0.35162 C -0.31129 0.34884 -0.30677 0.35 -0.30469 0.34954 C -0.29462 0.34722 -0.27431 0.34352 -0.27431 0.34352 C -0.27274 0.34282 -0.27118 0.34236 -0.26979 0.34143 C -0.26823 0.34028 -0.26702 0.33842 -0.26528 0.3375 C -0.25122 0.32963 -0.23455 0.32569 -0.21979 0.31921 C -0.20695 0.31366 -0.19514 0.30301 -0.18195 0.29907 C -0.17795 0.29375 -0.15833 0.27523 -0.15156 0.27083 C -0.14809 0.26597 -0.14375 0.26204 -0.14097 0.25648 C -0.13993 0.2544 -0.13941 0.25185 -0.13802 0.25046 C -0.13681 0.24907 -0.13386 0.25069 -0.13333 0.24861 C -0.13195 0.24213 -0.13333 0.23495 -0.13333 0.22824 " pathEditMode="relative" ptsTypes="ffffffffffffffffffffffffffffffffffA">
                                      <p:cBhvr>
                                        <p:cTn id="52" dur="5000" fill="hold"/>
                                        <p:tgtEl>
                                          <p:spTgt spid="2052"/>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3" grpId="0" animBg="1"/>
      <p:bldP spid="8" grpId="0" animBg="1"/>
      <p:bldP spid="9" grpId="0" animBg="1"/>
      <p:bldP spid="10" grpId="0" animBg="1"/>
      <p:bldP spid="11" grpId="0" animBg="1"/>
      <p:bldP spid="13" grpId="0" animBg="1"/>
      <p:bldP spid="14" grpId="0" animBg="1"/>
      <p:bldP spid="4"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200" dirty="0" smtClean="0"/>
              <a:t>Turning Points of the American Revolution</a:t>
            </a:r>
            <a:br>
              <a:rPr lang="en-US" sz="3200" dirty="0" smtClean="0"/>
            </a:br>
            <a:r>
              <a:rPr lang="en-US" sz="3200" dirty="0" smtClean="0"/>
              <a:t>What factors helped the patriots win the war?</a:t>
            </a:r>
            <a:endParaRPr lang="en-US" sz="3200" dirty="0"/>
          </a:p>
        </p:txBody>
      </p:sp>
      <p:sp>
        <p:nvSpPr>
          <p:cNvPr id="3" name="Text Placeholder 2"/>
          <p:cNvSpPr>
            <a:spLocks noGrp="1"/>
          </p:cNvSpPr>
          <p:nvPr>
            <p:ph type="body" idx="1"/>
          </p:nvPr>
        </p:nvSpPr>
        <p:spPr>
          <a:xfrm>
            <a:off x="457200" y="1066800"/>
            <a:ext cx="4040188" cy="639762"/>
          </a:xfrm>
        </p:spPr>
        <p:txBody>
          <a:bodyPr/>
          <a:lstStyle/>
          <a:p>
            <a:r>
              <a:rPr lang="en-US" dirty="0" smtClean="0"/>
              <a:t>Patriot Victories</a:t>
            </a:r>
            <a:endParaRPr lang="en-US" dirty="0"/>
          </a:p>
        </p:txBody>
      </p:sp>
      <p:sp>
        <p:nvSpPr>
          <p:cNvPr id="4" name="Content Placeholder 3"/>
          <p:cNvSpPr>
            <a:spLocks noGrp="1"/>
          </p:cNvSpPr>
          <p:nvPr>
            <p:ph sz="half" idx="2"/>
          </p:nvPr>
        </p:nvSpPr>
        <p:spPr>
          <a:xfrm>
            <a:off x="0" y="1752600"/>
            <a:ext cx="5943600" cy="5105400"/>
          </a:xfrm>
        </p:spPr>
        <p:txBody>
          <a:bodyPr>
            <a:normAutofit fontScale="92500" lnSpcReduction="20000"/>
          </a:bodyPr>
          <a:lstStyle/>
          <a:p>
            <a:r>
              <a:rPr lang="en-US" dirty="0" smtClean="0"/>
              <a:t>December 26, 1776 – The Battle of Trenton</a:t>
            </a:r>
          </a:p>
          <a:p>
            <a:pPr>
              <a:buNone/>
            </a:pPr>
            <a:endParaRPr lang="en-US" dirty="0" smtClean="0"/>
          </a:p>
          <a:p>
            <a:r>
              <a:rPr lang="en-US" dirty="0" smtClean="0"/>
              <a:t>January 1777 – Battle of Princeton </a:t>
            </a:r>
          </a:p>
          <a:p>
            <a:pPr>
              <a:buNone/>
            </a:pPr>
            <a:endParaRPr lang="en-US" dirty="0" smtClean="0"/>
          </a:p>
          <a:p>
            <a:r>
              <a:rPr lang="en-US" dirty="0" smtClean="0"/>
              <a:t>October 1777 – Battle of Saratoga</a:t>
            </a:r>
          </a:p>
          <a:p>
            <a:endParaRPr lang="en-US" dirty="0" smtClean="0"/>
          </a:p>
          <a:p>
            <a:r>
              <a:rPr lang="en-US" dirty="0" smtClean="0"/>
              <a:t>December 1777 – Valley Forge</a:t>
            </a:r>
          </a:p>
          <a:p>
            <a:pPr>
              <a:buNone/>
            </a:pPr>
            <a:endParaRPr lang="en-US" dirty="0" smtClean="0"/>
          </a:p>
          <a:p>
            <a:r>
              <a:rPr lang="en-US" dirty="0" smtClean="0"/>
              <a:t>February 1778 – The French enter the war as America’s ally (sending military aid)</a:t>
            </a:r>
          </a:p>
          <a:p>
            <a:endParaRPr lang="en-US" dirty="0" smtClean="0"/>
          </a:p>
          <a:p>
            <a:r>
              <a:rPr lang="en-US" dirty="0" smtClean="0"/>
              <a:t>June 1778 – Victory at the Battle of Monmouth</a:t>
            </a:r>
          </a:p>
          <a:p>
            <a:endParaRPr lang="en-US" dirty="0" smtClean="0"/>
          </a:p>
          <a:p>
            <a:r>
              <a:rPr lang="en-US" dirty="0" smtClean="0"/>
              <a:t>October 19</a:t>
            </a:r>
            <a:r>
              <a:rPr lang="en-US" baseline="30000" dirty="0" smtClean="0"/>
              <a:t>th</a:t>
            </a:r>
            <a:r>
              <a:rPr lang="en-US" dirty="0" smtClean="0"/>
              <a:t> 1781 - Yorktown  </a:t>
            </a:r>
            <a:endParaRPr lang="en-US" dirty="0"/>
          </a:p>
        </p:txBody>
      </p:sp>
      <p:sp>
        <p:nvSpPr>
          <p:cNvPr id="5" name="Text Placeholder 4"/>
          <p:cNvSpPr>
            <a:spLocks noGrp="1"/>
          </p:cNvSpPr>
          <p:nvPr>
            <p:ph type="body" sz="quarter" idx="3"/>
          </p:nvPr>
        </p:nvSpPr>
        <p:spPr>
          <a:xfrm>
            <a:off x="6096000" y="2286000"/>
            <a:ext cx="2819400" cy="639762"/>
          </a:xfrm>
          <a:solidFill>
            <a:srgbClr val="FFFF00"/>
          </a:solidFill>
        </p:spPr>
        <p:txBody>
          <a:bodyPr>
            <a:normAutofit fontScale="92500" lnSpcReduction="20000"/>
          </a:bodyPr>
          <a:lstStyle/>
          <a:p>
            <a:r>
              <a:rPr lang="en-US" dirty="0" smtClean="0"/>
              <a:t>Yes, winning battles help win the war…</a:t>
            </a:r>
            <a:endParaRPr lang="en-US" dirty="0"/>
          </a:p>
        </p:txBody>
      </p:sp>
      <p:sp>
        <p:nvSpPr>
          <p:cNvPr id="7" name="TextBox 6"/>
          <p:cNvSpPr txBox="1"/>
          <p:nvPr/>
        </p:nvSpPr>
        <p:spPr>
          <a:xfrm>
            <a:off x="228600" y="2057400"/>
            <a:ext cx="4812984" cy="369332"/>
          </a:xfrm>
          <a:prstGeom prst="rect">
            <a:avLst/>
          </a:prstGeom>
          <a:solidFill>
            <a:schemeClr val="accent2">
              <a:lumMod val="40000"/>
              <a:lumOff val="60000"/>
            </a:schemeClr>
          </a:solidFill>
        </p:spPr>
        <p:txBody>
          <a:bodyPr wrap="none" rtlCol="0">
            <a:spAutoFit/>
          </a:bodyPr>
          <a:lstStyle/>
          <a:p>
            <a:r>
              <a:rPr lang="en-US" b="1" dirty="0" smtClean="0"/>
              <a:t>Crossing of the Delaware  River -  modest victory</a:t>
            </a:r>
            <a:endParaRPr lang="en-US" b="1" dirty="0"/>
          </a:p>
        </p:txBody>
      </p:sp>
      <p:sp>
        <p:nvSpPr>
          <p:cNvPr id="8" name="TextBox 7"/>
          <p:cNvSpPr txBox="1"/>
          <p:nvPr/>
        </p:nvSpPr>
        <p:spPr>
          <a:xfrm>
            <a:off x="152400" y="2754868"/>
            <a:ext cx="5645520" cy="369332"/>
          </a:xfrm>
          <a:prstGeom prst="rect">
            <a:avLst/>
          </a:prstGeom>
          <a:solidFill>
            <a:schemeClr val="accent2">
              <a:lumMod val="40000"/>
              <a:lumOff val="60000"/>
            </a:schemeClr>
          </a:solidFill>
        </p:spPr>
        <p:txBody>
          <a:bodyPr wrap="none" rtlCol="0">
            <a:spAutoFit/>
          </a:bodyPr>
          <a:lstStyle/>
          <a:p>
            <a:r>
              <a:rPr lang="en-US" b="1" dirty="0" smtClean="0"/>
              <a:t>Washington vs. Cornwallis = British suffer large casualties</a:t>
            </a:r>
            <a:endParaRPr lang="en-US" b="1" dirty="0"/>
          </a:p>
        </p:txBody>
      </p:sp>
      <p:sp>
        <p:nvSpPr>
          <p:cNvPr id="9" name="TextBox 8"/>
          <p:cNvSpPr txBox="1"/>
          <p:nvPr/>
        </p:nvSpPr>
        <p:spPr>
          <a:xfrm>
            <a:off x="67428" y="3352800"/>
            <a:ext cx="7188956" cy="369332"/>
          </a:xfrm>
          <a:prstGeom prst="rect">
            <a:avLst/>
          </a:prstGeom>
          <a:solidFill>
            <a:schemeClr val="accent2">
              <a:lumMod val="40000"/>
              <a:lumOff val="60000"/>
            </a:schemeClr>
          </a:solidFill>
        </p:spPr>
        <p:txBody>
          <a:bodyPr wrap="none" rtlCol="0">
            <a:spAutoFit/>
          </a:bodyPr>
          <a:lstStyle/>
          <a:p>
            <a:r>
              <a:rPr lang="en-US" b="1" dirty="0" smtClean="0"/>
              <a:t>Benedict Arnold Defeat s the British! Encouraged France  to enter the war</a:t>
            </a:r>
            <a:endParaRPr lang="en-US" b="1" dirty="0"/>
          </a:p>
        </p:txBody>
      </p:sp>
      <p:sp>
        <p:nvSpPr>
          <p:cNvPr id="11" name="TextBox 10"/>
          <p:cNvSpPr txBox="1"/>
          <p:nvPr/>
        </p:nvSpPr>
        <p:spPr>
          <a:xfrm>
            <a:off x="76200" y="4038600"/>
            <a:ext cx="4080925" cy="369332"/>
          </a:xfrm>
          <a:prstGeom prst="rect">
            <a:avLst/>
          </a:prstGeom>
          <a:solidFill>
            <a:schemeClr val="accent2">
              <a:lumMod val="40000"/>
              <a:lumOff val="60000"/>
            </a:schemeClr>
          </a:solidFill>
        </p:spPr>
        <p:txBody>
          <a:bodyPr wrap="none" rtlCol="0">
            <a:spAutoFit/>
          </a:bodyPr>
          <a:lstStyle/>
          <a:p>
            <a:r>
              <a:rPr lang="en-US" b="1" dirty="0" smtClean="0"/>
              <a:t>Survive the Winter &amp; improve as soldiers</a:t>
            </a:r>
            <a:endParaRPr lang="en-US" b="1" dirty="0"/>
          </a:p>
        </p:txBody>
      </p:sp>
      <p:pic>
        <p:nvPicPr>
          <p:cNvPr id="1026" name="Picture 2" descr="http://s3.amazonaws.com/mtv-main-assets/files/resources/crossing-the-delaware-met-museu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5821" y="747890"/>
            <a:ext cx="6656298" cy="39003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3257" y="5040868"/>
            <a:ext cx="3349187" cy="369332"/>
          </a:xfrm>
          <a:prstGeom prst="rect">
            <a:avLst/>
          </a:prstGeom>
          <a:solidFill>
            <a:schemeClr val="accent2">
              <a:lumMod val="40000"/>
              <a:lumOff val="60000"/>
            </a:schemeClr>
          </a:solidFill>
        </p:spPr>
        <p:txBody>
          <a:bodyPr wrap="none" rtlCol="0">
            <a:spAutoFit/>
          </a:bodyPr>
          <a:lstStyle/>
          <a:p>
            <a:r>
              <a:rPr lang="en-US" b="1" dirty="0" smtClean="0"/>
              <a:t>Marquis de Lafayette + a NAVY!!!</a:t>
            </a:r>
            <a:endParaRPr lang="en-US" b="1" dirty="0"/>
          </a:p>
        </p:txBody>
      </p:sp>
      <p:sp>
        <p:nvSpPr>
          <p:cNvPr id="14" name="TextBox 13"/>
          <p:cNvSpPr txBox="1"/>
          <p:nvPr/>
        </p:nvSpPr>
        <p:spPr>
          <a:xfrm>
            <a:off x="124691" y="5726668"/>
            <a:ext cx="5150834" cy="369332"/>
          </a:xfrm>
          <a:prstGeom prst="rect">
            <a:avLst/>
          </a:prstGeom>
          <a:solidFill>
            <a:schemeClr val="accent2">
              <a:lumMod val="40000"/>
              <a:lumOff val="60000"/>
            </a:schemeClr>
          </a:solidFill>
        </p:spPr>
        <p:txBody>
          <a:bodyPr wrap="none" rtlCol="0">
            <a:spAutoFit/>
          </a:bodyPr>
          <a:lstStyle/>
          <a:p>
            <a:r>
              <a:rPr lang="en-US" b="1" dirty="0" smtClean="0"/>
              <a:t>American Soldiers demonstrate improved discipline </a:t>
            </a:r>
            <a:endParaRPr lang="en-US" b="1" dirty="0"/>
          </a:p>
        </p:txBody>
      </p:sp>
      <p:sp>
        <p:nvSpPr>
          <p:cNvPr id="15" name="TextBox 14"/>
          <p:cNvSpPr txBox="1"/>
          <p:nvPr/>
        </p:nvSpPr>
        <p:spPr>
          <a:xfrm>
            <a:off x="124691" y="6400800"/>
            <a:ext cx="6141746" cy="369332"/>
          </a:xfrm>
          <a:prstGeom prst="rect">
            <a:avLst/>
          </a:prstGeom>
          <a:solidFill>
            <a:schemeClr val="accent2">
              <a:lumMod val="40000"/>
              <a:lumOff val="60000"/>
            </a:schemeClr>
          </a:solidFill>
        </p:spPr>
        <p:txBody>
          <a:bodyPr wrap="none" rtlCol="0">
            <a:spAutoFit/>
          </a:bodyPr>
          <a:lstStyle/>
          <a:p>
            <a:r>
              <a:rPr lang="en-US" b="1" dirty="0" smtClean="0"/>
              <a:t>Washington traps Cornwallis with the help of the French Navy </a:t>
            </a:r>
            <a:endParaRPr lang="en-US" b="1" dirty="0"/>
          </a:p>
        </p:txBody>
      </p:sp>
      <p:sp>
        <p:nvSpPr>
          <p:cNvPr id="6" name="Text Placeholder 2"/>
          <p:cNvSpPr txBox="1">
            <a:spLocks/>
          </p:cNvSpPr>
          <p:nvPr/>
        </p:nvSpPr>
        <p:spPr>
          <a:xfrm>
            <a:off x="5791200" y="3124200"/>
            <a:ext cx="3124200" cy="1981200"/>
          </a:xfrm>
          <a:prstGeom prst="rect">
            <a:avLst/>
          </a:prstGeom>
          <a:solidFill>
            <a:srgbClr val="FFFF00"/>
          </a:solidFill>
          <a:ln>
            <a:solidFill>
              <a:schemeClr val="accent1"/>
            </a:solidFill>
          </a:ln>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400" b="1" dirty="0" smtClean="0"/>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b="1" dirty="0" smtClean="0"/>
              <a:t>1783 Treaty of Paris signed recognizing American Independence and gave large territory to the new nation</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026"/>
                                        </p:tgtEl>
                                        <p:attrNameLst>
                                          <p:attrName>ppt_x</p:attrName>
                                        </p:attrNameLst>
                                      </p:cBhvr>
                                      <p:tavLst>
                                        <p:tav tm="0">
                                          <p:val>
                                            <p:strVal val="ppt_x"/>
                                          </p:val>
                                        </p:tav>
                                        <p:tav tm="100000">
                                          <p:val>
                                            <p:strVal val="ppt_x"/>
                                          </p:val>
                                        </p:tav>
                                      </p:tavLst>
                                    </p:anim>
                                    <p:anim calcmode="lin" valueType="num">
                                      <p:cBhvr additive="base">
                                        <p:cTn id="19" dur="500"/>
                                        <p:tgtEl>
                                          <p:spTgt spid="1026"/>
                                        </p:tgtEl>
                                        <p:attrNameLst>
                                          <p:attrName>ppt_y</p:attrName>
                                        </p:attrNameLst>
                                      </p:cBhvr>
                                      <p:tavLst>
                                        <p:tav tm="0">
                                          <p:val>
                                            <p:strVal val="ppt_y"/>
                                          </p:val>
                                        </p:tav>
                                        <p:tav tm="100000">
                                          <p:val>
                                            <p:strVal val="1+ppt_h/2"/>
                                          </p:val>
                                        </p:tav>
                                      </p:tavLst>
                                    </p:anim>
                                    <p:set>
                                      <p:cBhvr>
                                        <p:cTn id="20" dur="1" fill="hold">
                                          <p:stCondLst>
                                            <p:cond delay="4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bg/>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xEl>
                                              <p:pRg st="0" end="0"/>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animBg="1"/>
      <p:bldP spid="8" grpId="0" animBg="1"/>
      <p:bldP spid="9" grpId="0" animBg="1"/>
      <p:bldP spid="11" grpId="0" animBg="1"/>
      <p:bldP spid="13" grpId="0" animBg="1"/>
      <p:bldP spid="14" grpId="0" animBg="1"/>
      <p:bldP spid="1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693213446"/>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3352800" y="2438400"/>
            <a:ext cx="2667000" cy="1938992"/>
          </a:xfrm>
          <a:prstGeom prst="rect">
            <a:avLst/>
          </a:prstGeom>
          <a:noFill/>
        </p:spPr>
        <p:txBody>
          <a:bodyPr wrap="square" rtlCol="0">
            <a:spAutoFit/>
          </a:bodyPr>
          <a:lstStyle/>
          <a:p>
            <a:pPr algn="ctr"/>
            <a:r>
              <a:rPr lang="en-US" sz="4000" b="1" dirty="0" smtClean="0">
                <a:solidFill>
                  <a:srgbClr val="FF0000"/>
                </a:solidFill>
              </a:rPr>
              <a:t>Effects of the Revolution</a:t>
            </a:r>
            <a:endParaRPr lang="en-US" sz="4000" b="1"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165225"/>
          </a:xfrm>
        </p:spPr>
        <p:txBody>
          <a:bodyPr/>
          <a:lstStyle/>
          <a:p>
            <a:r>
              <a:rPr lang="en-US" dirty="0" smtClean="0"/>
              <a:t>Creating a Constitution</a:t>
            </a:r>
            <a:endParaRPr lang="en-US" dirty="0"/>
          </a:p>
        </p:txBody>
      </p:sp>
      <p:pic>
        <p:nvPicPr>
          <p:cNvPr id="3" name="Picture 2" descr="http://thumbs.dreamstime.com/z/type-government-world-cliparts-icons-set-human-pictogram-representing-different-types-democracy-dictatorship-468191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24" y="1676400"/>
            <a:ext cx="6853782"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edia.npr.org/assets/img/2010/10/25/constitution-3a6e5d963ceee4f7cd7ef448cb32e5ee8e86f7e0-s6-c30.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4191000"/>
            <a:ext cx="3549214"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6157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944562"/>
          </a:xfrm>
        </p:spPr>
        <p:txBody>
          <a:bodyPr>
            <a:noAutofit/>
          </a:bodyPr>
          <a:lstStyle/>
          <a:p>
            <a:r>
              <a:rPr lang="en-US" sz="2800" dirty="0" smtClean="0"/>
              <a:t>What form of national government did the Patriots create initially, and what events revealed that a new government was necessary? </a:t>
            </a:r>
            <a:endParaRPr lang="en-US" sz="2800" dirty="0"/>
          </a:p>
        </p:txBody>
      </p:sp>
      <p:sp>
        <p:nvSpPr>
          <p:cNvPr id="3" name="Content Placeholder 2"/>
          <p:cNvSpPr>
            <a:spLocks noGrp="1"/>
          </p:cNvSpPr>
          <p:nvPr>
            <p:ph idx="1"/>
          </p:nvPr>
        </p:nvSpPr>
        <p:spPr>
          <a:xfrm>
            <a:off x="-76200" y="1371600"/>
            <a:ext cx="4495800" cy="5181600"/>
          </a:xfrm>
        </p:spPr>
        <p:txBody>
          <a:bodyPr>
            <a:normAutofit fontScale="92500" lnSpcReduction="10000"/>
          </a:bodyPr>
          <a:lstStyle/>
          <a:p>
            <a:r>
              <a:rPr lang="en-US" dirty="0" smtClean="0"/>
              <a:t>Early State Governments </a:t>
            </a:r>
          </a:p>
          <a:p>
            <a:pPr lvl="1"/>
            <a:r>
              <a:rPr lang="en-US" dirty="0" smtClean="0"/>
              <a:t>All states establish republics, in which voters choose representatives </a:t>
            </a:r>
          </a:p>
          <a:p>
            <a:pPr lvl="1"/>
            <a:r>
              <a:rPr lang="en-US" dirty="0" smtClean="0"/>
              <a:t>Most states had a bicameral legislature </a:t>
            </a:r>
          </a:p>
          <a:p>
            <a:pPr lvl="1"/>
            <a:r>
              <a:rPr lang="en-US" dirty="0" smtClean="0"/>
              <a:t>Most states required property ownership for the right to vote </a:t>
            </a:r>
          </a:p>
          <a:p>
            <a:pPr lvl="1"/>
            <a:r>
              <a:rPr lang="en-US" dirty="0" smtClean="0"/>
              <a:t>Most states guaranteed religious freedom in their constitutions </a:t>
            </a:r>
            <a:endParaRPr lang="en-US" dirty="0"/>
          </a:p>
        </p:txBody>
      </p:sp>
      <p:pic>
        <p:nvPicPr>
          <p:cNvPr id="4098" name="Picture 2" descr="http://users.humboldt.edu/ogayle/MapStatecessio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295400"/>
            <a:ext cx="4844036" cy="5334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mage.slidesharecdn.com/thearticlesofconfederation2012-120913142323-phpapp01/95/the-articles-of-confederation-2012-3-728.jpg?cb=1347547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77216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84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100"/>
                                        </p:tgtEl>
                                        <p:attrNameLst>
                                          <p:attrName>ppt_x</p:attrName>
                                        </p:attrNameLst>
                                      </p:cBhvr>
                                      <p:tavLst>
                                        <p:tav tm="0">
                                          <p:val>
                                            <p:strVal val="ppt_x"/>
                                          </p:val>
                                        </p:tav>
                                        <p:tav tm="100000">
                                          <p:val>
                                            <p:strVal val="ppt_x"/>
                                          </p:val>
                                        </p:tav>
                                      </p:tavLst>
                                    </p:anim>
                                    <p:anim calcmode="lin" valueType="num">
                                      <p:cBhvr additive="base">
                                        <p:cTn id="13" dur="500"/>
                                        <p:tgtEl>
                                          <p:spTgt spid="4100"/>
                                        </p:tgtEl>
                                        <p:attrNameLst>
                                          <p:attrName>ppt_y</p:attrName>
                                        </p:attrNameLst>
                                      </p:cBhvr>
                                      <p:tavLst>
                                        <p:tav tm="0">
                                          <p:val>
                                            <p:strVal val="ppt_y"/>
                                          </p:val>
                                        </p:tav>
                                        <p:tav tm="100000">
                                          <p:val>
                                            <p:strVal val="1+ppt_h/2"/>
                                          </p:val>
                                        </p:tav>
                                      </p:tavLst>
                                    </p:anim>
                                    <p:set>
                                      <p:cBhvr>
                                        <p:cTn id="14" dur="1" fill="hold">
                                          <p:stCondLst>
                                            <p:cond delay="499"/>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Article of Confederations 1783-1787</a:t>
            </a:r>
            <a:br>
              <a:rPr lang="en-US" dirty="0" smtClean="0"/>
            </a:br>
            <a:r>
              <a:rPr lang="en-US" dirty="0" smtClean="0"/>
              <a:t>(Early National Government)</a:t>
            </a:r>
            <a:endParaRPr lang="en-US" dirty="0"/>
          </a:p>
        </p:txBody>
      </p:sp>
      <p:sp>
        <p:nvSpPr>
          <p:cNvPr id="3" name="Content Placeholder 2"/>
          <p:cNvSpPr>
            <a:spLocks noGrp="1"/>
          </p:cNvSpPr>
          <p:nvPr>
            <p:ph idx="1"/>
          </p:nvPr>
        </p:nvSpPr>
        <p:spPr>
          <a:xfrm>
            <a:off x="457200" y="1600201"/>
            <a:ext cx="8229600" cy="3124200"/>
          </a:xfrm>
        </p:spPr>
        <p:txBody>
          <a:bodyPr>
            <a:normAutofit fontScale="77500" lnSpcReduction="20000"/>
          </a:bodyPr>
          <a:lstStyle/>
          <a:p>
            <a:r>
              <a:rPr lang="en-US" dirty="0" smtClean="0"/>
              <a:t>Loose confederation of states</a:t>
            </a:r>
          </a:p>
          <a:p>
            <a:r>
              <a:rPr lang="en-US" dirty="0" smtClean="0"/>
              <a:t>Each state has one vote regardless of size</a:t>
            </a:r>
          </a:p>
          <a:p>
            <a:pPr lvl="1"/>
            <a:r>
              <a:rPr lang="en-US" dirty="0" smtClean="0"/>
              <a:t>Why is a Legislature preferred?             Legislature = Pluralism      </a:t>
            </a:r>
          </a:p>
          <a:p>
            <a:r>
              <a:rPr lang="en-US" dirty="0" smtClean="0"/>
              <a:t>No Executive Branch</a:t>
            </a:r>
          </a:p>
          <a:p>
            <a:r>
              <a:rPr lang="en-US" dirty="0" smtClean="0"/>
              <a:t>No Judicial Branch</a:t>
            </a:r>
          </a:p>
          <a:p>
            <a:r>
              <a:rPr lang="en-US" dirty="0" smtClean="0"/>
              <a:t>Congress unable to levy taxes, unable to pay nation’s debts</a:t>
            </a:r>
          </a:p>
          <a:p>
            <a:r>
              <a:rPr lang="en-US" dirty="0" smtClean="0"/>
              <a:t>Unable to solve growing national problems or legitimize the nation internationally </a:t>
            </a:r>
          </a:p>
        </p:txBody>
      </p:sp>
      <p:sp>
        <p:nvSpPr>
          <p:cNvPr id="4" name="TextBox 3"/>
          <p:cNvSpPr txBox="1"/>
          <p:nvPr/>
        </p:nvSpPr>
        <p:spPr>
          <a:xfrm>
            <a:off x="1828800" y="4648200"/>
            <a:ext cx="5928611" cy="369332"/>
          </a:xfrm>
          <a:prstGeom prst="rect">
            <a:avLst/>
          </a:prstGeom>
          <a:noFill/>
        </p:spPr>
        <p:txBody>
          <a:bodyPr wrap="none" rtlCol="0">
            <a:spAutoFit/>
          </a:bodyPr>
          <a:lstStyle/>
          <a:p>
            <a:r>
              <a:rPr lang="en-US" b="1" dirty="0" smtClean="0">
                <a:solidFill>
                  <a:srgbClr val="FF0000"/>
                </a:solidFill>
              </a:rPr>
              <a:t>Why did Americans choose this form of government at first?</a:t>
            </a:r>
          </a:p>
        </p:txBody>
      </p:sp>
      <p:sp>
        <p:nvSpPr>
          <p:cNvPr id="5" name="TextBox 4"/>
          <p:cNvSpPr txBox="1"/>
          <p:nvPr/>
        </p:nvSpPr>
        <p:spPr>
          <a:xfrm>
            <a:off x="990600" y="5334000"/>
            <a:ext cx="7391400" cy="923330"/>
          </a:xfrm>
          <a:prstGeom prst="rect">
            <a:avLst/>
          </a:prstGeom>
          <a:noFill/>
        </p:spPr>
        <p:txBody>
          <a:bodyPr wrap="square" rtlCol="0">
            <a:spAutoFit/>
          </a:bodyPr>
          <a:lstStyle/>
          <a:p>
            <a:r>
              <a:rPr lang="en-US" dirty="0" smtClean="0">
                <a:solidFill>
                  <a:prstClr val="black"/>
                </a:solidFill>
              </a:rPr>
              <a:t>Americans are worried about the creation of a strong central power. They do not want to return to a British system of government that would threaten the rights of individuals and the power of the states</a:t>
            </a:r>
            <a:endParaRPr lang="en-US" dirty="0">
              <a:solidFill>
                <a:prstClr val="black"/>
              </a:solidFill>
            </a:endParaRPr>
          </a:p>
        </p:txBody>
      </p:sp>
      <p:pic>
        <p:nvPicPr>
          <p:cNvPr id="2052" name="Picture 4" descr="https://i.vimeocdn.com/video/422174382_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4636"/>
            <a:ext cx="11658600" cy="6557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mrmartinelle.com/uploads/9/1/0/8/9108896/_7201898_or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7280"/>
            <a:ext cx="3630986" cy="3173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www.mrmartinelle.com/uploads/9/1/0/8/9108896/_2527405_or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673" y="34636"/>
            <a:ext cx="3962400" cy="36908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mrmartinelle.com/uploads/9/1/0/8/9108896/_6576373_ori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466208"/>
            <a:ext cx="3643745" cy="33710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mrmartinelle.com/uploads/9/1/0/8/9108896/_4838542_ori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722059"/>
            <a:ext cx="3733800" cy="313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80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2052"/>
                                        </p:tgtEl>
                                        <p:attrNameLst>
                                          <p:attrName>ppt_x</p:attrName>
                                        </p:attrNameLst>
                                      </p:cBhvr>
                                      <p:tavLst>
                                        <p:tav tm="0">
                                          <p:val>
                                            <p:strVal val="ppt_x"/>
                                          </p:val>
                                        </p:tav>
                                        <p:tav tm="100000">
                                          <p:val>
                                            <p:strVal val="ppt_x"/>
                                          </p:val>
                                        </p:tav>
                                      </p:tavLst>
                                    </p:anim>
                                    <p:anim calcmode="lin" valueType="num">
                                      <p:cBhvr additive="base">
                                        <p:cTn id="19" dur="500"/>
                                        <p:tgtEl>
                                          <p:spTgt spid="2052"/>
                                        </p:tgtEl>
                                        <p:attrNameLst>
                                          <p:attrName>ppt_y</p:attrName>
                                        </p:attrNameLst>
                                      </p:cBhvr>
                                      <p:tavLst>
                                        <p:tav tm="0">
                                          <p:val>
                                            <p:strVal val="ppt_y"/>
                                          </p:val>
                                        </p:tav>
                                        <p:tav tm="100000">
                                          <p:val>
                                            <p:strVal val="1+ppt_h/2"/>
                                          </p:val>
                                        </p:tav>
                                      </p:tavLst>
                                    </p:anim>
                                    <p:set>
                                      <p:cBhvr>
                                        <p:cTn id="20" dur="1" fill="hold">
                                          <p:stCondLst>
                                            <p:cond delay="499"/>
                                          </p:stCondLst>
                                        </p:cTn>
                                        <p:tgtEl>
                                          <p:spTgt spid="205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11162"/>
          </a:xfrm>
        </p:spPr>
        <p:txBody>
          <a:bodyPr>
            <a:normAutofit fontScale="90000"/>
          </a:bodyPr>
          <a:lstStyle/>
          <a:p>
            <a:r>
              <a:rPr lang="en-US" dirty="0" smtClean="0"/>
              <a:t>Problems Arise</a:t>
            </a:r>
            <a:endParaRPr lang="en-US" dirty="0"/>
          </a:p>
        </p:txBody>
      </p:sp>
      <p:sp>
        <p:nvSpPr>
          <p:cNvPr id="3" name="Content Placeholder 2"/>
          <p:cNvSpPr>
            <a:spLocks noGrp="1"/>
          </p:cNvSpPr>
          <p:nvPr>
            <p:ph idx="1"/>
          </p:nvPr>
        </p:nvSpPr>
        <p:spPr>
          <a:xfrm>
            <a:off x="457200" y="1600200"/>
            <a:ext cx="8229600" cy="4495800"/>
          </a:xfrm>
        </p:spPr>
        <p:txBody>
          <a:bodyPr>
            <a:normAutofit fontScale="77500" lnSpcReduction="20000"/>
          </a:bodyPr>
          <a:lstStyle/>
          <a:p>
            <a:r>
              <a:rPr lang="en-US" dirty="0" smtClean="0"/>
              <a:t>National Debt – the war and the States spending bankrupts the nation</a:t>
            </a:r>
          </a:p>
          <a:p>
            <a:r>
              <a:rPr lang="en-US" dirty="0" smtClean="0"/>
              <a:t>Foreign Relations</a:t>
            </a:r>
          </a:p>
          <a:p>
            <a:pPr lvl="1"/>
            <a:r>
              <a:rPr lang="en-US" dirty="0" smtClean="0"/>
              <a:t>The Spanish forbid American trade</a:t>
            </a:r>
          </a:p>
          <a:p>
            <a:pPr lvl="1"/>
            <a:r>
              <a:rPr lang="en-US" dirty="0" smtClean="0"/>
              <a:t>Relations with the British deteriorate over the issues of trade and worries of British expansion </a:t>
            </a:r>
          </a:p>
          <a:p>
            <a:r>
              <a:rPr lang="en-US" dirty="0" smtClean="0"/>
              <a:t>No national Army or Navy</a:t>
            </a:r>
          </a:p>
          <a:p>
            <a:r>
              <a:rPr lang="en-US" dirty="0" smtClean="0"/>
              <a:t>Debt collectors enforce laws to extreme levels</a:t>
            </a:r>
          </a:p>
          <a:p>
            <a:r>
              <a:rPr lang="en-US" dirty="0" smtClean="0"/>
              <a:t>Shays Rebellion – 1786 – 87</a:t>
            </a:r>
          </a:p>
          <a:p>
            <a:pPr lvl="1"/>
            <a:r>
              <a:rPr lang="en-US" dirty="0" smtClean="0"/>
              <a:t>What was </a:t>
            </a:r>
            <a:r>
              <a:rPr lang="en-US" dirty="0" err="1" smtClean="0"/>
              <a:t>Shays’s</a:t>
            </a:r>
            <a:r>
              <a:rPr lang="en-US" dirty="0" smtClean="0"/>
              <a:t> Rebellion? </a:t>
            </a:r>
          </a:p>
          <a:p>
            <a:pPr lvl="1"/>
            <a:r>
              <a:rPr lang="en-US" dirty="0" smtClean="0"/>
              <a:t>What impact did </a:t>
            </a:r>
            <a:r>
              <a:rPr lang="en-US" dirty="0" err="1" smtClean="0"/>
              <a:t>Shays’s</a:t>
            </a:r>
            <a:r>
              <a:rPr lang="en-US" dirty="0" smtClean="0"/>
              <a:t> Rebellion have? (how did people view the revolt?)</a:t>
            </a:r>
          </a:p>
          <a:p>
            <a:pPr lvl="1"/>
            <a:r>
              <a:rPr lang="en-US" dirty="0" smtClean="0"/>
              <a:t>What was life like under the Articles of Confederation?</a:t>
            </a:r>
          </a:p>
          <a:p>
            <a:pPr lvl="1"/>
            <a:endParaRPr lang="en-US" dirty="0" smtClean="0"/>
          </a:p>
        </p:txBody>
      </p:sp>
      <p:sp>
        <p:nvSpPr>
          <p:cNvPr id="4" name="Rectangle 3"/>
          <p:cNvSpPr/>
          <p:nvPr/>
        </p:nvSpPr>
        <p:spPr>
          <a:xfrm>
            <a:off x="228600" y="6096000"/>
            <a:ext cx="8686800" cy="369332"/>
          </a:xfrm>
          <a:prstGeom prst="rect">
            <a:avLst/>
          </a:prstGeom>
        </p:spPr>
        <p:txBody>
          <a:bodyPr wrap="square">
            <a:spAutoFit/>
          </a:bodyPr>
          <a:lstStyle/>
          <a:p>
            <a:r>
              <a:rPr lang="en-US" dirty="0" smtClean="0">
                <a:solidFill>
                  <a:prstClr val="black"/>
                </a:solidFill>
              </a:rPr>
              <a:t>Outcome: Rebellion </a:t>
            </a:r>
            <a:r>
              <a:rPr lang="en-US" dirty="0">
                <a:solidFill>
                  <a:prstClr val="black"/>
                </a:solidFill>
              </a:rPr>
              <a:t>quelled through the use of force with an army raised in the east </a:t>
            </a:r>
          </a:p>
        </p:txBody>
      </p:sp>
    </p:spTree>
    <p:extLst>
      <p:ext uri="{BB962C8B-B14F-4D97-AF65-F5344CB8AC3E}">
        <p14:creationId xmlns:p14="http://schemas.microsoft.com/office/powerpoint/2010/main" val="416229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new national government did the delegates agree upon at the constitutional Convention of 1787?</a:t>
            </a:r>
            <a:endParaRPr lang="en-US" sz="2800" dirty="0"/>
          </a:p>
        </p:txBody>
      </p:sp>
      <p:graphicFrame>
        <p:nvGraphicFramePr>
          <p:cNvPr id="4" name="Diagram 3"/>
          <p:cNvGraphicFramePr/>
          <p:nvPr>
            <p:extLst>
              <p:ext uri="{D42A27DB-BD31-4B8C-83A1-F6EECF244321}">
                <p14:modId xmlns:p14="http://schemas.microsoft.com/office/powerpoint/2010/main" val="2485934776"/>
              </p:ext>
            </p:extLst>
          </p:nvPr>
        </p:nvGraphicFramePr>
        <p:xfrm>
          <a:off x="0" y="1447800"/>
          <a:ext cx="9144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http://image.slidesharecdn.com/civicseconomics-chapter5-100205084922-phpapp01/95/civics-chapter-5-3-728.jpg?cb=12653598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685802"/>
            <a:ext cx="7543799" cy="565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18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122"/>
                                        </p:tgtEl>
                                        <p:attrNameLst>
                                          <p:attrName>ppt_x</p:attrName>
                                        </p:attrNameLst>
                                      </p:cBhvr>
                                      <p:tavLst>
                                        <p:tav tm="0">
                                          <p:val>
                                            <p:strVal val="ppt_x"/>
                                          </p:val>
                                        </p:tav>
                                        <p:tav tm="100000">
                                          <p:val>
                                            <p:strVal val="ppt_x"/>
                                          </p:val>
                                        </p:tav>
                                      </p:tavLst>
                                    </p:anim>
                                    <p:anim calcmode="lin" valueType="num">
                                      <p:cBhvr additive="base">
                                        <p:cTn id="13" dur="500"/>
                                        <p:tgtEl>
                                          <p:spTgt spid="5122"/>
                                        </p:tgtEl>
                                        <p:attrNameLst>
                                          <p:attrName>ppt_y</p:attrName>
                                        </p:attrNameLst>
                                      </p:cBhvr>
                                      <p:tavLst>
                                        <p:tav tm="0">
                                          <p:val>
                                            <p:strVal val="ppt_y"/>
                                          </p:val>
                                        </p:tav>
                                        <p:tav tm="100000">
                                          <p:val>
                                            <p:strVal val="1+ppt_h/2"/>
                                          </p:val>
                                        </p:tav>
                                      </p:tavLst>
                                    </p:anim>
                                    <p:set>
                                      <p:cBhvr>
                                        <p:cTn id="14" dur="1" fill="hold">
                                          <p:stCondLst>
                                            <p:cond delay="4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Compromises</a:t>
            </a:r>
            <a:endParaRPr lang="en-US" dirty="0"/>
          </a:p>
        </p:txBody>
      </p:sp>
      <p:sp>
        <p:nvSpPr>
          <p:cNvPr id="4" name="Text Placeholder 3"/>
          <p:cNvSpPr>
            <a:spLocks noGrp="1"/>
          </p:cNvSpPr>
          <p:nvPr>
            <p:ph type="body" idx="1"/>
          </p:nvPr>
        </p:nvSpPr>
        <p:spPr/>
        <p:txBody>
          <a:bodyPr/>
          <a:lstStyle/>
          <a:p>
            <a:r>
              <a:rPr lang="en-US" dirty="0" smtClean="0"/>
              <a:t>3/5 Compromise</a:t>
            </a:r>
            <a:endParaRPr lang="en-US" dirty="0"/>
          </a:p>
        </p:txBody>
      </p:sp>
      <p:sp>
        <p:nvSpPr>
          <p:cNvPr id="5" name="Content Placeholder 4"/>
          <p:cNvSpPr>
            <a:spLocks noGrp="1"/>
          </p:cNvSpPr>
          <p:nvPr>
            <p:ph sz="half" idx="2"/>
          </p:nvPr>
        </p:nvSpPr>
        <p:spPr>
          <a:xfrm>
            <a:off x="457200" y="2174874"/>
            <a:ext cx="4267200" cy="4683126"/>
          </a:xfrm>
        </p:spPr>
        <p:txBody>
          <a:bodyPr>
            <a:normAutofit fontScale="92500" lnSpcReduction="10000"/>
          </a:bodyPr>
          <a:lstStyle/>
          <a:p>
            <a:r>
              <a:rPr lang="en-US" dirty="0" smtClean="0"/>
              <a:t>Slaves counted as 3/5</a:t>
            </a:r>
            <a:r>
              <a:rPr lang="en-US" baseline="30000" dirty="0" smtClean="0"/>
              <a:t>th</a:t>
            </a:r>
            <a:r>
              <a:rPr lang="en-US" dirty="0" smtClean="0"/>
              <a:t> of a person when taking census</a:t>
            </a:r>
          </a:p>
          <a:p>
            <a:r>
              <a:rPr lang="en-US" dirty="0" smtClean="0"/>
              <a:t>Added to a states population</a:t>
            </a:r>
          </a:p>
          <a:p>
            <a:r>
              <a:rPr lang="en-US" dirty="0" smtClean="0"/>
              <a:t>*most controversial element of the Constitution </a:t>
            </a:r>
          </a:p>
          <a:p>
            <a:pPr lvl="1"/>
            <a:r>
              <a:rPr lang="en-US" dirty="0" smtClean="0"/>
              <a:t>Legitimized slavery as an institution that was ‘too big to fail’ in the south </a:t>
            </a:r>
          </a:p>
          <a:p>
            <a:pPr lvl="1"/>
            <a:r>
              <a:rPr lang="en-US" dirty="0" smtClean="0"/>
              <a:t>Cuts off all discussion on ending slavery &amp; set the stage for the Civil War</a:t>
            </a:r>
          </a:p>
          <a:p>
            <a:pPr lvl="1"/>
            <a:r>
              <a:rPr lang="en-US" dirty="0" smtClean="0"/>
              <a:t>Creates a contradiction between the goals of the Revolution and real life in America (“all men created equal”)</a:t>
            </a:r>
          </a:p>
        </p:txBody>
      </p:sp>
      <p:sp>
        <p:nvSpPr>
          <p:cNvPr id="6" name="Text Placeholder 5"/>
          <p:cNvSpPr>
            <a:spLocks noGrp="1"/>
          </p:cNvSpPr>
          <p:nvPr>
            <p:ph type="body" sz="quarter" idx="3"/>
          </p:nvPr>
        </p:nvSpPr>
        <p:spPr/>
        <p:txBody>
          <a:bodyPr/>
          <a:lstStyle/>
          <a:p>
            <a:r>
              <a:rPr lang="en-US" dirty="0" smtClean="0"/>
              <a:t>Connecticut Compromise </a:t>
            </a:r>
            <a:endParaRPr lang="en-US" dirty="0"/>
          </a:p>
        </p:txBody>
      </p:sp>
      <p:sp>
        <p:nvSpPr>
          <p:cNvPr id="7" name="Content Placeholder 6"/>
          <p:cNvSpPr>
            <a:spLocks noGrp="1"/>
          </p:cNvSpPr>
          <p:nvPr>
            <p:ph sz="quarter" idx="4"/>
          </p:nvPr>
        </p:nvSpPr>
        <p:spPr/>
        <p:txBody>
          <a:bodyPr/>
          <a:lstStyle/>
          <a:p>
            <a:r>
              <a:rPr lang="en-US" dirty="0" smtClean="0"/>
              <a:t>Bicameral Legislature that addresses New Jersey Plan’s desire to maintain state sovereignty </a:t>
            </a:r>
          </a:p>
          <a:p>
            <a:pPr lvl="1"/>
            <a:r>
              <a:rPr lang="en-US" dirty="0" smtClean="0"/>
              <a:t>Senate represents each state equally </a:t>
            </a:r>
          </a:p>
          <a:p>
            <a:pPr lvl="1"/>
            <a:r>
              <a:rPr lang="en-US" dirty="0" smtClean="0"/>
              <a:t>House of Representatives represents population</a:t>
            </a:r>
            <a:endParaRPr lang="en-US" dirty="0"/>
          </a:p>
        </p:txBody>
      </p:sp>
      <p:sp>
        <p:nvSpPr>
          <p:cNvPr id="3" name="TextBox 2"/>
          <p:cNvSpPr txBox="1"/>
          <p:nvPr/>
        </p:nvSpPr>
        <p:spPr>
          <a:xfrm>
            <a:off x="457200" y="1066800"/>
            <a:ext cx="2362200" cy="646331"/>
          </a:xfrm>
          <a:prstGeom prst="rect">
            <a:avLst/>
          </a:prstGeom>
          <a:noFill/>
        </p:spPr>
        <p:txBody>
          <a:bodyPr wrap="square" rtlCol="0">
            <a:spAutoFit/>
          </a:bodyPr>
          <a:lstStyle/>
          <a:p>
            <a:r>
              <a:rPr lang="en-US" dirty="0" smtClean="0">
                <a:solidFill>
                  <a:prstClr val="black"/>
                </a:solidFill>
              </a:rPr>
              <a:t>How do you determine a state’s population?</a:t>
            </a:r>
            <a:endParaRPr lang="en-US" dirty="0">
              <a:solidFill>
                <a:prstClr val="black"/>
              </a:solidFill>
            </a:endParaRPr>
          </a:p>
        </p:txBody>
      </p:sp>
    </p:spTree>
    <p:extLst>
      <p:ext uri="{BB962C8B-B14F-4D97-AF65-F5344CB8AC3E}">
        <p14:creationId xmlns:p14="http://schemas.microsoft.com/office/powerpoint/2010/main" val="339493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 calcmode="lin" valueType="num">
                                      <p:cBhvr additive="base">
                                        <p:cTn id="3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34962"/>
          </a:xfrm>
        </p:spPr>
        <p:txBody>
          <a:bodyPr>
            <a:normAutofit fontScale="90000"/>
          </a:bodyPr>
          <a:lstStyle/>
          <a:p>
            <a:r>
              <a:rPr lang="en-US" dirty="0" smtClean="0"/>
              <a:t>Constitutional Tour</a:t>
            </a:r>
            <a:endParaRPr lang="en-US" dirty="0"/>
          </a:p>
        </p:txBody>
      </p:sp>
      <p:sp>
        <p:nvSpPr>
          <p:cNvPr id="3" name="Text Placeholder 2"/>
          <p:cNvSpPr>
            <a:spLocks noGrp="1"/>
          </p:cNvSpPr>
          <p:nvPr>
            <p:ph type="body" idx="1"/>
          </p:nvPr>
        </p:nvSpPr>
        <p:spPr>
          <a:xfrm>
            <a:off x="76200" y="685800"/>
            <a:ext cx="4344988" cy="487362"/>
          </a:xfrm>
        </p:spPr>
        <p:txBody>
          <a:bodyPr>
            <a:normAutofit/>
          </a:bodyPr>
          <a:lstStyle/>
          <a:p>
            <a:r>
              <a:rPr lang="en-US" dirty="0" smtClean="0"/>
              <a:t>Activity 1: Tour the Constitution</a:t>
            </a:r>
            <a:endParaRPr lang="en-US" dirty="0"/>
          </a:p>
        </p:txBody>
      </p:sp>
      <p:sp>
        <p:nvSpPr>
          <p:cNvPr id="4" name="Content Placeholder 3"/>
          <p:cNvSpPr>
            <a:spLocks noGrp="1"/>
          </p:cNvSpPr>
          <p:nvPr>
            <p:ph sz="half" idx="2"/>
          </p:nvPr>
        </p:nvSpPr>
        <p:spPr>
          <a:xfrm>
            <a:off x="4681538" y="1173162"/>
            <a:ext cx="4310062" cy="5608638"/>
          </a:xfrm>
        </p:spPr>
        <p:txBody>
          <a:bodyPr>
            <a:normAutofit lnSpcReduction="10000"/>
          </a:bodyPr>
          <a:lstStyle/>
          <a:p>
            <a:pPr lvl="0"/>
            <a:r>
              <a:rPr lang="en-US" dirty="0" smtClean="0">
                <a:solidFill>
                  <a:prstClr val="black"/>
                </a:solidFill>
              </a:rPr>
              <a:t>Natural Born Citizen: </a:t>
            </a:r>
          </a:p>
          <a:p>
            <a:pPr lvl="1"/>
            <a:r>
              <a:rPr lang="en-US" dirty="0" smtClean="0"/>
              <a:t>namely</a:t>
            </a:r>
            <a:r>
              <a:rPr lang="en-US" dirty="0"/>
              <a:t>, someone who was a U.S. citizen at birth with no need to go through a naturalization proceeding at some later time. </a:t>
            </a:r>
            <a:endParaRPr lang="en-US" dirty="0" smtClean="0">
              <a:solidFill>
                <a:prstClr val="black"/>
              </a:solidFill>
            </a:endParaRPr>
          </a:p>
          <a:p>
            <a:pPr lvl="1"/>
            <a:r>
              <a:rPr lang="en-US" dirty="0"/>
              <a:t> intended to protect the nation from foreign influence</a:t>
            </a:r>
            <a:r>
              <a:rPr lang="en-US" dirty="0" smtClean="0"/>
              <a:t>.</a:t>
            </a:r>
            <a:endParaRPr lang="en-US" dirty="0" smtClean="0">
              <a:solidFill>
                <a:prstClr val="black"/>
              </a:solidFill>
            </a:endParaRPr>
          </a:p>
          <a:p>
            <a:pPr lvl="0"/>
            <a:r>
              <a:rPr lang="en-US" dirty="0" smtClean="0">
                <a:solidFill>
                  <a:prstClr val="black"/>
                </a:solidFill>
              </a:rPr>
              <a:t>Expressed Powers: </a:t>
            </a:r>
          </a:p>
          <a:p>
            <a:pPr lvl="1"/>
            <a:r>
              <a:rPr lang="en-US" dirty="0"/>
              <a:t>specifically listed in the Constitution.</a:t>
            </a:r>
            <a:endParaRPr lang="en-US" dirty="0">
              <a:solidFill>
                <a:prstClr val="black"/>
              </a:solidFill>
            </a:endParaRPr>
          </a:p>
          <a:p>
            <a:pPr lvl="0"/>
            <a:r>
              <a:rPr lang="en-US" dirty="0" smtClean="0">
                <a:solidFill>
                  <a:prstClr val="black"/>
                </a:solidFill>
              </a:rPr>
              <a:t>Checks and Balances:</a:t>
            </a:r>
          </a:p>
          <a:p>
            <a:pPr lvl="1"/>
            <a:r>
              <a:rPr lang="en-US" dirty="0"/>
              <a:t>each branch of the government (executive, judicial, and legislative) has some measure of influence over the other branches and may choose to block procedures of the other branches.</a:t>
            </a:r>
            <a:endParaRPr lang="en-US"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3733800"/>
            <a:ext cx="4157662" cy="247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3"/>
          <p:cNvSpPr txBox="1">
            <a:spLocks/>
          </p:cNvSpPr>
          <p:nvPr/>
        </p:nvSpPr>
        <p:spPr>
          <a:xfrm>
            <a:off x="304800" y="1295400"/>
            <a:ext cx="4114800" cy="2438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smtClean="0">
                <a:solidFill>
                  <a:prstClr val="black"/>
                </a:solidFill>
              </a:rPr>
              <a:t>Examine The Constitution on page 164 and fill out the following: </a:t>
            </a:r>
          </a:p>
          <a:p>
            <a:pPr lvl="1"/>
            <a:r>
              <a:rPr lang="en-US" dirty="0" smtClean="0">
                <a:solidFill>
                  <a:prstClr val="black"/>
                </a:solidFill>
              </a:rPr>
              <a:t>Requirements for office</a:t>
            </a:r>
          </a:p>
          <a:p>
            <a:pPr lvl="1"/>
            <a:r>
              <a:rPr lang="en-US" smtClean="0">
                <a:solidFill>
                  <a:prstClr val="black"/>
                </a:solidFill>
              </a:rPr>
              <a:t>Separation </a:t>
            </a:r>
            <a:r>
              <a:rPr lang="en-US" dirty="0" smtClean="0">
                <a:solidFill>
                  <a:prstClr val="black"/>
                </a:solidFill>
              </a:rPr>
              <a:t>of Powers</a:t>
            </a:r>
          </a:p>
          <a:p>
            <a:pPr lvl="1"/>
            <a:r>
              <a:rPr lang="en-US" dirty="0" smtClean="0">
                <a:solidFill>
                  <a:prstClr val="black"/>
                </a:solidFill>
              </a:rPr>
              <a:t>Checks and Balances</a:t>
            </a:r>
            <a:endParaRPr lang="en-US" dirty="0">
              <a:solidFill>
                <a:prstClr val="black"/>
              </a:solidFill>
            </a:endParaRPr>
          </a:p>
        </p:txBody>
      </p:sp>
      <p:sp>
        <p:nvSpPr>
          <p:cNvPr id="9" name="Text Placeholder 8"/>
          <p:cNvSpPr>
            <a:spLocks noGrp="1"/>
          </p:cNvSpPr>
          <p:nvPr>
            <p:ph type="body" sz="quarter" idx="3"/>
          </p:nvPr>
        </p:nvSpPr>
        <p:spPr>
          <a:xfrm>
            <a:off x="4789199" y="533400"/>
            <a:ext cx="4041775" cy="639762"/>
          </a:xfrm>
        </p:spPr>
        <p:txBody>
          <a:bodyPr/>
          <a:lstStyle/>
          <a:p>
            <a:r>
              <a:rPr lang="en-US" dirty="0" smtClean="0"/>
              <a:t>Key Concepts</a:t>
            </a:r>
            <a:endParaRPr lang="en-US" dirty="0"/>
          </a:p>
        </p:txBody>
      </p:sp>
    </p:spTree>
    <p:extLst>
      <p:ext uri="{BB962C8B-B14F-4D97-AF65-F5344CB8AC3E}">
        <p14:creationId xmlns:p14="http://schemas.microsoft.com/office/powerpoint/2010/main" val="12189345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Homework Notes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61315360"/>
              </p:ext>
            </p:extLst>
          </p:nvPr>
        </p:nvGraphicFramePr>
        <p:xfrm>
          <a:off x="228600" y="990597"/>
          <a:ext cx="8610600" cy="5105402"/>
        </p:xfrm>
        <a:graphic>
          <a:graphicData uri="http://schemas.openxmlformats.org/drawingml/2006/table">
            <a:tbl>
              <a:tblPr firstRow="1" firstCol="1" lastRow="1" lastCol="1" bandRow="1" bandCol="1"/>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243115">
                <a:tc gridSpan="2">
                  <a:txBody>
                    <a:bodyPr/>
                    <a:lstStyle/>
                    <a:p>
                      <a:pPr marL="0" marR="0">
                        <a:spcBef>
                          <a:spcPts val="0"/>
                        </a:spcBef>
                        <a:spcAft>
                          <a:spcPts val="0"/>
                        </a:spcAft>
                      </a:pPr>
                      <a:r>
                        <a:rPr lang="en-US" sz="1400" dirty="0">
                          <a:effectLst/>
                          <a:latin typeface="Times New Roman"/>
                          <a:ea typeface="Times New Roman"/>
                        </a:rPr>
                        <a:t>Option 1: </a:t>
                      </a:r>
                      <a:r>
                        <a:rPr lang="en-US" sz="1400" b="1" dirty="0">
                          <a:effectLst/>
                          <a:latin typeface="Times New Roman"/>
                          <a:ea typeface="Times New Roman"/>
                        </a:rPr>
                        <a:t>Take notes in an outline format.</a:t>
                      </a:r>
                      <a:endParaRPr lang="en-US" sz="1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431143">
                <a:tc gridSpan="2">
                  <a:txBody>
                    <a:bodyPr/>
                    <a:lstStyle/>
                    <a:p>
                      <a:pPr marL="0" marR="0">
                        <a:spcBef>
                          <a:spcPts val="0"/>
                        </a:spcBef>
                        <a:spcAft>
                          <a:spcPts val="0"/>
                        </a:spcAft>
                      </a:pPr>
                      <a:r>
                        <a:rPr lang="en-US" sz="1400" dirty="0">
                          <a:effectLst/>
                          <a:latin typeface="Times New Roman"/>
                          <a:ea typeface="Times New Roman"/>
                        </a:rPr>
                        <a:t>I. Outline format Notes</a:t>
                      </a:r>
                    </a:p>
                    <a:p>
                      <a:pPr marL="0" marR="0">
                        <a:spcBef>
                          <a:spcPts val="0"/>
                        </a:spcBef>
                        <a:spcAft>
                          <a:spcPts val="0"/>
                        </a:spcAft>
                      </a:pPr>
                      <a:r>
                        <a:rPr lang="en-US" sz="1400" dirty="0">
                          <a:effectLst/>
                          <a:latin typeface="Times New Roman"/>
                          <a:ea typeface="Times New Roman"/>
                        </a:rPr>
                        <a:t>    A. Make sure to put chapter and page number of section. </a:t>
                      </a:r>
                    </a:p>
                    <a:p>
                      <a:pPr marL="0" marR="0">
                        <a:spcBef>
                          <a:spcPts val="0"/>
                        </a:spcBef>
                        <a:spcAft>
                          <a:spcPts val="0"/>
                        </a:spcAft>
                      </a:pPr>
                      <a:r>
                        <a:rPr lang="en-US" sz="1400" dirty="0">
                          <a:effectLst/>
                          <a:latin typeface="Times New Roman"/>
                          <a:ea typeface="Times New Roman"/>
                        </a:rPr>
                        <a:t>    B. Please be sure to include all section titles in blue, read and  </a:t>
                      </a:r>
                    </a:p>
                    <a:p>
                      <a:pPr marL="0" marR="0">
                        <a:spcBef>
                          <a:spcPts val="0"/>
                        </a:spcBef>
                        <a:spcAft>
                          <a:spcPts val="0"/>
                        </a:spcAft>
                      </a:pPr>
                      <a:r>
                        <a:rPr lang="en-US" sz="1400" dirty="0">
                          <a:effectLst/>
                          <a:latin typeface="Times New Roman"/>
                          <a:ea typeface="Times New Roman"/>
                        </a:rPr>
                        <a:t>         black and fill in main ideas. </a:t>
                      </a:r>
                    </a:p>
                    <a:p>
                      <a:pPr marL="0" marR="0">
                        <a:spcBef>
                          <a:spcPts val="0"/>
                        </a:spcBef>
                        <a:spcAft>
                          <a:spcPts val="0"/>
                        </a:spcAft>
                      </a:pPr>
                      <a:r>
                        <a:rPr lang="en-US" sz="1400" dirty="0">
                          <a:effectLst/>
                          <a:latin typeface="Times New Roman"/>
                          <a:ea typeface="Times New Roman"/>
                        </a:rPr>
                        <a:t>    C. Events and details that relate to that section. Underline all </a:t>
                      </a:r>
                    </a:p>
                    <a:p>
                      <a:pPr marL="0" marR="0">
                        <a:spcBef>
                          <a:spcPts val="0"/>
                        </a:spcBef>
                        <a:spcAft>
                          <a:spcPts val="0"/>
                        </a:spcAft>
                      </a:pPr>
                      <a:r>
                        <a:rPr lang="en-US" sz="1400" dirty="0">
                          <a:effectLst/>
                          <a:latin typeface="Times New Roman"/>
                          <a:ea typeface="Times New Roman"/>
                        </a:rPr>
                        <a:t>         vocabulary words in your notes. </a:t>
                      </a:r>
                    </a:p>
                    <a:p>
                      <a:pPr marL="0" marR="0">
                        <a:spcBef>
                          <a:spcPts val="0"/>
                        </a:spcBef>
                        <a:spcAft>
                          <a:spcPts val="0"/>
                        </a:spcAft>
                      </a:pPr>
                      <a:r>
                        <a:rPr lang="en-US" sz="1400" dirty="0">
                          <a:effectLst/>
                          <a:latin typeface="Times New Roman"/>
                          <a:ea typeface="Times New Roman"/>
                        </a:rPr>
                        <a:t>           </a:t>
                      </a:r>
                      <a:r>
                        <a:rPr lang="en-US" sz="1400" dirty="0" err="1">
                          <a:effectLst/>
                          <a:latin typeface="Times New Roman"/>
                          <a:ea typeface="Times New Roman"/>
                        </a:rPr>
                        <a:t>i</a:t>
                      </a:r>
                      <a:r>
                        <a:rPr lang="en-US" sz="1400" dirty="0">
                          <a:effectLst/>
                          <a:latin typeface="Times New Roman"/>
                          <a:ea typeface="Times New Roman"/>
                        </a:rPr>
                        <a:t>. These notes should be complete, but do not copy complete </a:t>
                      </a:r>
                    </a:p>
                    <a:p>
                      <a:pPr marL="0" marR="0">
                        <a:spcBef>
                          <a:spcPts val="0"/>
                        </a:spcBef>
                        <a:spcAft>
                          <a:spcPts val="0"/>
                        </a:spcAft>
                      </a:pPr>
                      <a:r>
                        <a:rPr lang="en-US" sz="1400" dirty="0">
                          <a:effectLst/>
                          <a:latin typeface="Times New Roman"/>
                          <a:ea typeface="Times New Roman"/>
                        </a:rPr>
                        <a:t>               sentences out of the book.  You should be able to refer to </a:t>
                      </a:r>
                    </a:p>
                    <a:p>
                      <a:pPr marL="0" marR="0">
                        <a:spcBef>
                          <a:spcPts val="0"/>
                        </a:spcBef>
                        <a:spcAft>
                          <a:spcPts val="0"/>
                        </a:spcAft>
                      </a:pPr>
                      <a:r>
                        <a:rPr lang="en-US" sz="1400" dirty="0">
                          <a:effectLst/>
                          <a:latin typeface="Times New Roman"/>
                          <a:ea typeface="Times New Roman"/>
                        </a:rPr>
                        <a:t>               your notes in order to answer the focus questions. </a:t>
                      </a:r>
                    </a:p>
                    <a:p>
                      <a:pPr marL="0" marR="0">
                        <a:spcBef>
                          <a:spcPts val="0"/>
                        </a:spcBef>
                        <a:spcAft>
                          <a:spcPts val="0"/>
                        </a:spcAft>
                      </a:pPr>
                      <a:r>
                        <a:rPr lang="en-US" sz="1400" dirty="0">
                          <a:effectLst/>
                          <a:latin typeface="Times New Roman"/>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243115">
                <a:tc gridSpan="2">
                  <a:txBody>
                    <a:bodyPr/>
                    <a:lstStyle/>
                    <a:p>
                      <a:pPr marL="0" marR="0">
                        <a:spcBef>
                          <a:spcPts val="0"/>
                        </a:spcBef>
                        <a:spcAft>
                          <a:spcPts val="0"/>
                        </a:spcAft>
                      </a:pPr>
                      <a:r>
                        <a:rPr lang="en-US" sz="1400">
                          <a:effectLst/>
                          <a:latin typeface="Times New Roman"/>
                          <a:ea typeface="Times New Roman"/>
                        </a:rPr>
                        <a:t>Option 2: </a:t>
                      </a:r>
                      <a:r>
                        <a:rPr lang="en-US" sz="1400" b="1">
                          <a:effectLst/>
                          <a:latin typeface="Times New Roman"/>
                          <a:ea typeface="Times New Roman"/>
                        </a:rPr>
                        <a:t>Take Two-Column Notes</a:t>
                      </a:r>
                      <a:endParaRPr lang="en-US" sz="1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2"/>
                  </a:ext>
                </a:extLst>
              </a:tr>
              <a:tr h="972457">
                <a:tc gridSpan="2">
                  <a:txBody>
                    <a:bodyPr/>
                    <a:lstStyle/>
                    <a:p>
                      <a:pPr marL="0" marR="0">
                        <a:spcBef>
                          <a:spcPts val="0"/>
                        </a:spcBef>
                        <a:spcAft>
                          <a:spcPts val="0"/>
                        </a:spcAft>
                      </a:pPr>
                      <a:r>
                        <a:rPr lang="en-US" sz="1400" dirty="0">
                          <a:effectLst/>
                          <a:latin typeface="Times New Roman"/>
                          <a:ea typeface="Times New Roman"/>
                        </a:rPr>
                        <a:t>Two column notes separate the main ideas of a reading from supporting details or explanations. The act of separating the main ideas from the details strengthens the understanding and memory of the content are. This method requires active reading, and processing for the notes to be taken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243115">
                <a:tc>
                  <a:txBody>
                    <a:bodyPr/>
                    <a:lstStyle/>
                    <a:p>
                      <a:pPr marL="0" marR="0">
                        <a:spcBef>
                          <a:spcPts val="0"/>
                        </a:spcBef>
                        <a:spcAft>
                          <a:spcPts val="0"/>
                        </a:spcAft>
                      </a:pPr>
                      <a:r>
                        <a:rPr lang="en-US" sz="1400" b="1">
                          <a:effectLst/>
                          <a:latin typeface="Times New Roman"/>
                          <a:ea typeface="Times New Roman"/>
                        </a:rPr>
                        <a:t>Main Idea</a:t>
                      </a:r>
                      <a:endParaRPr lang="en-US" sz="1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effectLst/>
                          <a:latin typeface="Times New Roman"/>
                          <a:ea typeface="Times New Roman"/>
                        </a:rPr>
                        <a:t>Supporting Detail</a:t>
                      </a:r>
                      <a:endParaRPr lang="en-US" sz="1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72457">
                <a:tc>
                  <a:txBody>
                    <a:bodyPr/>
                    <a:lstStyle/>
                    <a:p>
                      <a:pPr marL="0" marR="0">
                        <a:spcBef>
                          <a:spcPts val="0"/>
                        </a:spcBef>
                        <a:spcAft>
                          <a:spcPts val="0"/>
                        </a:spcAft>
                      </a:pPr>
                      <a:r>
                        <a:rPr lang="en-US" sz="1400">
                          <a:effectLst/>
                          <a:latin typeface="Times New Roman"/>
                          <a:ea typeface="Times New Roman"/>
                        </a:rPr>
                        <a:t>Two – Column Note-taking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Times New Roman"/>
                        <a:buChar char="-"/>
                      </a:pPr>
                      <a:r>
                        <a:rPr lang="en-US" sz="1400" dirty="0">
                          <a:effectLst/>
                          <a:latin typeface="Times New Roman"/>
                          <a:ea typeface="Times New Roman"/>
                        </a:rPr>
                        <a:t>Separating main idea and details</a:t>
                      </a:r>
                    </a:p>
                    <a:p>
                      <a:pPr marL="342900" marR="0" lvl="0" indent="-342900">
                        <a:spcBef>
                          <a:spcPts val="0"/>
                        </a:spcBef>
                        <a:spcAft>
                          <a:spcPts val="0"/>
                        </a:spcAft>
                        <a:buFont typeface="Times New Roman"/>
                        <a:buChar char="-"/>
                      </a:pPr>
                      <a:r>
                        <a:rPr lang="en-US" sz="1400" dirty="0">
                          <a:effectLst/>
                          <a:latin typeface="Times New Roman"/>
                          <a:ea typeface="Times New Roman"/>
                        </a:rPr>
                        <a:t>Strengths understanding and memory  </a:t>
                      </a:r>
                    </a:p>
                    <a:p>
                      <a:pPr marL="342900" marR="0" lvl="0" indent="-342900">
                        <a:spcBef>
                          <a:spcPts val="0"/>
                        </a:spcBef>
                        <a:spcAft>
                          <a:spcPts val="0"/>
                        </a:spcAft>
                        <a:buFont typeface="Times New Roman"/>
                        <a:buChar char="-"/>
                      </a:pPr>
                      <a:r>
                        <a:rPr lang="en-US" sz="1400" dirty="0">
                          <a:effectLst/>
                          <a:latin typeface="Times New Roman"/>
                          <a:ea typeface="Times New Roman"/>
                        </a:rPr>
                        <a:t>Requires active reading </a:t>
                      </a:r>
                    </a:p>
                    <a:p>
                      <a:pPr marL="342900" marR="0" lvl="0" indent="-342900">
                        <a:spcBef>
                          <a:spcPts val="0"/>
                        </a:spcBef>
                        <a:spcAft>
                          <a:spcPts val="0"/>
                        </a:spcAft>
                        <a:buFont typeface="Times New Roman"/>
                        <a:buChar char="-"/>
                      </a:pPr>
                      <a:r>
                        <a:rPr lang="en-US" sz="1400" dirty="0">
                          <a:effectLst/>
                          <a:latin typeface="Times New Roman"/>
                          <a:ea typeface="Times New Roman"/>
                        </a:rPr>
                        <a:t>Processing of information must occur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079399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2438"/>
          </a:xfrm>
        </p:spPr>
        <p:txBody>
          <a:bodyPr>
            <a:normAutofit fontScale="90000"/>
          </a:bodyPr>
          <a:lstStyle/>
          <a:p>
            <a:r>
              <a:rPr lang="en-US" dirty="0" smtClean="0"/>
              <a:t>Bill of Rights</a:t>
            </a:r>
            <a:endParaRPr lang="en-US" dirty="0"/>
          </a:p>
        </p:txBody>
      </p:sp>
      <p:sp>
        <p:nvSpPr>
          <p:cNvPr id="3" name="Text Placeholder 2"/>
          <p:cNvSpPr>
            <a:spLocks noGrp="1"/>
          </p:cNvSpPr>
          <p:nvPr>
            <p:ph type="body" idx="1"/>
          </p:nvPr>
        </p:nvSpPr>
        <p:spPr>
          <a:xfrm>
            <a:off x="457200" y="673894"/>
            <a:ext cx="4040188" cy="639762"/>
          </a:xfrm>
        </p:spPr>
        <p:txBody>
          <a:bodyPr>
            <a:normAutofit fontScale="77500" lnSpcReduction="20000"/>
          </a:bodyPr>
          <a:lstStyle/>
          <a:p>
            <a:r>
              <a:rPr lang="en-US" dirty="0" smtClean="0"/>
              <a:t>Activity 2: </a:t>
            </a:r>
          </a:p>
          <a:p>
            <a:r>
              <a:rPr lang="en-US" dirty="0" smtClean="0"/>
              <a:t>Bill of Rights Background</a:t>
            </a:r>
            <a:endParaRPr lang="en-US" dirty="0"/>
          </a:p>
        </p:txBody>
      </p:sp>
      <p:sp>
        <p:nvSpPr>
          <p:cNvPr id="4" name="Content Placeholder 3"/>
          <p:cNvSpPr>
            <a:spLocks noGrp="1"/>
          </p:cNvSpPr>
          <p:nvPr>
            <p:ph sz="half" idx="2"/>
          </p:nvPr>
        </p:nvSpPr>
        <p:spPr>
          <a:xfrm>
            <a:off x="457200" y="1507403"/>
            <a:ext cx="4040188" cy="3951288"/>
          </a:xfrm>
        </p:spPr>
        <p:txBody>
          <a:bodyPr/>
          <a:lstStyle/>
          <a:p>
            <a:r>
              <a:rPr lang="en-US" dirty="0" smtClean="0"/>
              <a:t>Read the background on the Bill of rights</a:t>
            </a:r>
          </a:p>
          <a:p>
            <a:r>
              <a:rPr lang="en-US" dirty="0" smtClean="0"/>
              <a:t>Answer the questions on the given lined paper</a:t>
            </a:r>
            <a:endParaRPr lang="en-US" dirty="0"/>
          </a:p>
        </p:txBody>
      </p:sp>
      <p:sp>
        <p:nvSpPr>
          <p:cNvPr id="7" name="Text Placeholder 4"/>
          <p:cNvSpPr>
            <a:spLocks noGrp="1"/>
          </p:cNvSpPr>
          <p:nvPr>
            <p:ph type="body" sz="quarter" idx="3"/>
          </p:nvPr>
        </p:nvSpPr>
        <p:spPr>
          <a:xfrm>
            <a:off x="4655127" y="575397"/>
            <a:ext cx="4041775" cy="639762"/>
          </a:xfrm>
        </p:spPr>
        <p:txBody>
          <a:bodyPr>
            <a:normAutofit fontScale="77500" lnSpcReduction="20000"/>
          </a:bodyPr>
          <a:lstStyle/>
          <a:p>
            <a:r>
              <a:rPr lang="en-US" dirty="0" smtClean="0"/>
              <a:t>Activity 3: </a:t>
            </a:r>
          </a:p>
          <a:p>
            <a:r>
              <a:rPr lang="en-US" dirty="0" smtClean="0"/>
              <a:t>“</a:t>
            </a:r>
            <a:r>
              <a:rPr lang="en-US" i="1" dirty="0" smtClean="0"/>
              <a:t>Life without the Bill of Rights”</a:t>
            </a:r>
            <a:endParaRPr lang="en-US" dirty="0" smtClean="0"/>
          </a:p>
        </p:txBody>
      </p:sp>
      <p:sp>
        <p:nvSpPr>
          <p:cNvPr id="8" name="Content Placeholder 3"/>
          <p:cNvSpPr>
            <a:spLocks noGrp="1"/>
          </p:cNvSpPr>
          <p:nvPr>
            <p:ph sz="quarter" idx="4"/>
          </p:nvPr>
        </p:nvSpPr>
        <p:spPr>
          <a:xfrm>
            <a:off x="4689763" y="1242579"/>
            <a:ext cx="4041775" cy="3951288"/>
          </a:xfrm>
        </p:spPr>
        <p:txBody>
          <a:bodyPr>
            <a:normAutofit/>
          </a:bodyPr>
          <a:lstStyle/>
          <a:p>
            <a:pPr lvl="0"/>
            <a:r>
              <a:rPr lang="en-US" dirty="0" smtClean="0">
                <a:solidFill>
                  <a:prstClr val="black"/>
                </a:solidFill>
              </a:rPr>
              <a:t>Examine the Bill of Rights and use this document to determine how these amendments apply to your everyday lives.</a:t>
            </a:r>
          </a:p>
          <a:p>
            <a:pPr lvl="0"/>
            <a:endParaRPr lang="en-US" dirty="0">
              <a:solidFill>
                <a:prstClr val="black"/>
              </a:solidFill>
            </a:endParaRPr>
          </a:p>
        </p:txBody>
      </p:sp>
      <p:sp>
        <p:nvSpPr>
          <p:cNvPr id="9" name="Content Placeholder 5"/>
          <p:cNvSpPr txBox="1">
            <a:spLocks/>
          </p:cNvSpPr>
          <p:nvPr/>
        </p:nvSpPr>
        <p:spPr>
          <a:xfrm>
            <a:off x="4717472" y="3048000"/>
            <a:ext cx="3962400"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smtClean="0"/>
              <a:t>Read the following story and identity violations of the amendments within the story. </a:t>
            </a:r>
          </a:p>
          <a:p>
            <a:r>
              <a:rPr lang="en-US" dirty="0" smtClean="0"/>
              <a:t>Discuss the story with your partner. </a:t>
            </a:r>
          </a:p>
          <a:p>
            <a:r>
              <a:rPr lang="en-US" dirty="0" smtClean="0"/>
              <a:t>Together Underline each offense, </a:t>
            </a:r>
            <a:r>
              <a:rPr lang="en-US" b="1" dirty="0" smtClean="0"/>
              <a:t>there are a total of 12.</a:t>
            </a:r>
          </a:p>
          <a:p>
            <a:endParaRPr lang="en-US" dirty="0"/>
          </a:p>
        </p:txBody>
      </p:sp>
      <p:pic>
        <p:nvPicPr>
          <p:cNvPr id="102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0"/>
            <a:ext cx="3021724"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6605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dirty="0" smtClean="0"/>
              <a:t>The Development of an Amendment</a:t>
            </a:r>
            <a:endParaRPr lang="en-US" dirty="0"/>
          </a:p>
        </p:txBody>
      </p:sp>
      <p:sp>
        <p:nvSpPr>
          <p:cNvPr id="3" name="Text Placeholder 2"/>
          <p:cNvSpPr>
            <a:spLocks noGrp="1"/>
          </p:cNvSpPr>
          <p:nvPr>
            <p:ph type="body" idx="1"/>
          </p:nvPr>
        </p:nvSpPr>
        <p:spPr>
          <a:xfrm>
            <a:off x="457200" y="457200"/>
            <a:ext cx="8382000" cy="1143000"/>
          </a:xfrm>
        </p:spPr>
        <p:txBody>
          <a:bodyPr>
            <a:normAutofit/>
          </a:bodyPr>
          <a:lstStyle/>
          <a:p>
            <a:r>
              <a:rPr lang="en-US" dirty="0" smtClean="0"/>
              <a:t>How have we (as a Nation) decided what the Amendments to the Constitution mean for citizens of the United States?</a:t>
            </a:r>
            <a:endParaRPr lang="en-US" dirty="0"/>
          </a:p>
        </p:txBody>
      </p:sp>
      <p:sp>
        <p:nvSpPr>
          <p:cNvPr id="4" name="Content Placeholder 3"/>
          <p:cNvSpPr>
            <a:spLocks noGrp="1"/>
          </p:cNvSpPr>
          <p:nvPr>
            <p:ph sz="half" idx="2"/>
          </p:nvPr>
        </p:nvSpPr>
        <p:spPr>
          <a:xfrm>
            <a:off x="0" y="1981200"/>
            <a:ext cx="5029200" cy="4876800"/>
          </a:xfrm>
        </p:spPr>
        <p:txBody>
          <a:bodyPr>
            <a:normAutofit fontScale="92500"/>
          </a:bodyPr>
          <a:lstStyle/>
          <a:p>
            <a:r>
              <a:rPr lang="en-US" b="1" dirty="0" smtClean="0"/>
              <a:t>Judicial Review </a:t>
            </a:r>
            <a:r>
              <a:rPr lang="en-US" dirty="0" smtClean="0"/>
              <a:t>= the doctrine under which legislative and executive actions are subject to review (and possible invalidation) by the judiciary. </a:t>
            </a:r>
          </a:p>
          <a:p>
            <a:pPr lvl="1"/>
            <a:r>
              <a:rPr lang="en-US" dirty="0" smtClean="0"/>
              <a:t>The United States Constitution does not explicitly establish the power of judicial review. Rather, the power has been inferred from the structure, provisions, and history of the Constitution.</a:t>
            </a:r>
          </a:p>
          <a:p>
            <a:pPr lvl="1"/>
            <a:r>
              <a:rPr lang="en-US" dirty="0" smtClean="0"/>
              <a:t> </a:t>
            </a:r>
            <a:r>
              <a:rPr lang="en-US" i="1" dirty="0" err="1" smtClean="0"/>
              <a:t>Marbury</a:t>
            </a:r>
            <a:r>
              <a:rPr lang="en-US" i="1" dirty="0" smtClean="0"/>
              <a:t> v. Madison</a:t>
            </a:r>
            <a:r>
              <a:rPr lang="en-US" dirty="0" smtClean="0"/>
              <a:t> (1803),</a:t>
            </a:r>
          </a:p>
          <a:p>
            <a:pPr lvl="2"/>
            <a:r>
              <a:rPr lang="en-US" dirty="0" smtClean="0"/>
              <a:t> the Supreme Court ruled that the federal courts have the duty to review the constitutionality of acts of Congress and to declare them void when they are contrary to the Constitution</a:t>
            </a:r>
          </a:p>
        </p:txBody>
      </p:sp>
      <p:sp>
        <p:nvSpPr>
          <p:cNvPr id="5" name="Text Placeholder 4"/>
          <p:cNvSpPr>
            <a:spLocks noGrp="1"/>
          </p:cNvSpPr>
          <p:nvPr>
            <p:ph type="body" sz="quarter" idx="3"/>
          </p:nvPr>
        </p:nvSpPr>
        <p:spPr>
          <a:xfrm>
            <a:off x="5410200" y="1828800"/>
            <a:ext cx="3276600" cy="639762"/>
          </a:xfrm>
        </p:spPr>
        <p:txBody>
          <a:bodyPr>
            <a:normAutofit/>
          </a:bodyPr>
          <a:lstStyle/>
          <a:p>
            <a:r>
              <a:rPr lang="en-US" dirty="0" smtClean="0"/>
              <a:t>Gideon v. Wainwright</a:t>
            </a:r>
            <a:endParaRPr lang="en-US" dirty="0"/>
          </a:p>
        </p:txBody>
      </p:sp>
      <p:sp>
        <p:nvSpPr>
          <p:cNvPr id="6" name="Content Placeholder 5"/>
          <p:cNvSpPr>
            <a:spLocks noGrp="1"/>
          </p:cNvSpPr>
          <p:nvPr>
            <p:ph sz="quarter" idx="4"/>
          </p:nvPr>
        </p:nvSpPr>
        <p:spPr>
          <a:xfrm>
            <a:off x="5867400" y="2601912"/>
            <a:ext cx="3276600" cy="1436688"/>
          </a:xfrm>
        </p:spPr>
        <p:txBody>
          <a:bodyPr>
            <a:normAutofit fontScale="70000" lnSpcReduction="20000"/>
          </a:bodyPr>
          <a:lstStyle/>
          <a:p>
            <a:r>
              <a:rPr lang="en-US" dirty="0" smtClean="0"/>
              <a:t> A specific court with judicial review power must annul the acts of the state when it finds them incompatible with a higher authority</a:t>
            </a:r>
            <a:endParaRPr lang="en-US" dirty="0"/>
          </a:p>
        </p:txBody>
      </p:sp>
      <p:pic>
        <p:nvPicPr>
          <p:cNvPr id="1026" name="Picture 2" descr="http://upload.wikimedia.org/wikipedia/commons/thumb/3/32/US_Supreme_Court_Building.jpg/300px-US_Supreme_Court_Building.jpg"/>
          <p:cNvPicPr>
            <a:picLocks noChangeAspect="1" noChangeArrowheads="1"/>
          </p:cNvPicPr>
          <p:nvPr/>
        </p:nvPicPr>
        <p:blipFill>
          <a:blip r:embed="rId2" cstate="print"/>
          <a:srcRect/>
          <a:stretch>
            <a:fillRect/>
          </a:stretch>
        </p:blipFill>
        <p:spPr bwMode="auto">
          <a:xfrm>
            <a:off x="5943600" y="4191000"/>
            <a:ext cx="2857500" cy="2143125"/>
          </a:xfrm>
          <a:prstGeom prst="rect">
            <a:avLst/>
          </a:prstGeom>
          <a:noFill/>
        </p:spPr>
      </p:pic>
    </p:spTree>
    <p:extLst>
      <p:ext uri="{BB962C8B-B14F-4D97-AF65-F5344CB8AC3E}">
        <p14:creationId xmlns:p14="http://schemas.microsoft.com/office/powerpoint/2010/main" val="422552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should we view the Constitution?</a:t>
            </a:r>
            <a:endParaRPr lang="en-US" dirty="0"/>
          </a:p>
        </p:txBody>
      </p:sp>
      <p:sp>
        <p:nvSpPr>
          <p:cNvPr id="3" name="Text Placeholder 2"/>
          <p:cNvSpPr>
            <a:spLocks noGrp="1"/>
          </p:cNvSpPr>
          <p:nvPr>
            <p:ph type="body" idx="1"/>
          </p:nvPr>
        </p:nvSpPr>
        <p:spPr/>
        <p:txBody>
          <a:bodyPr/>
          <a:lstStyle/>
          <a:p>
            <a:r>
              <a:rPr lang="en-US" dirty="0" smtClean="0"/>
              <a:t>‘Living Document’</a:t>
            </a:r>
            <a:endParaRPr lang="en-US" dirty="0"/>
          </a:p>
        </p:txBody>
      </p:sp>
      <p:sp>
        <p:nvSpPr>
          <p:cNvPr id="5" name="Text Placeholder 4"/>
          <p:cNvSpPr>
            <a:spLocks noGrp="1"/>
          </p:cNvSpPr>
          <p:nvPr>
            <p:ph type="body" sz="quarter" idx="3"/>
          </p:nvPr>
        </p:nvSpPr>
        <p:spPr/>
        <p:txBody>
          <a:bodyPr/>
          <a:lstStyle/>
          <a:p>
            <a:r>
              <a:rPr lang="en-US" dirty="0" smtClean="0"/>
              <a:t>Strict Interpretation</a:t>
            </a:r>
            <a:endParaRPr lang="en-US" dirty="0"/>
          </a:p>
        </p:txBody>
      </p:sp>
      <p:pic>
        <p:nvPicPr>
          <p:cNvPr id="11266" name="Picture 2" descr="http://www.law.uchicago.edu/files/imagecache/sidebar-image/image/strauss.jpg"/>
          <p:cNvPicPr>
            <a:picLocks noChangeAspect="1" noChangeArrowheads="1"/>
          </p:cNvPicPr>
          <p:nvPr/>
        </p:nvPicPr>
        <p:blipFill>
          <a:blip r:embed="rId2" cstate="print"/>
          <a:srcRect/>
          <a:stretch>
            <a:fillRect/>
          </a:stretch>
        </p:blipFill>
        <p:spPr bwMode="auto">
          <a:xfrm>
            <a:off x="685799" y="2438400"/>
            <a:ext cx="3125525" cy="4038600"/>
          </a:xfrm>
          <a:prstGeom prst="rect">
            <a:avLst/>
          </a:prstGeom>
          <a:noFill/>
        </p:spPr>
      </p:pic>
      <p:pic>
        <p:nvPicPr>
          <p:cNvPr id="11268" name="Picture 4" descr="http://www.princeton.edu/~kewhitt/con_interp_cover.jpg"/>
          <p:cNvPicPr>
            <a:picLocks noChangeAspect="1" noChangeArrowheads="1"/>
          </p:cNvPicPr>
          <p:nvPr/>
        </p:nvPicPr>
        <p:blipFill>
          <a:blip r:embed="rId3" cstate="print"/>
          <a:srcRect/>
          <a:stretch>
            <a:fillRect/>
          </a:stretch>
        </p:blipFill>
        <p:spPr bwMode="auto">
          <a:xfrm>
            <a:off x="5334000" y="2438400"/>
            <a:ext cx="2971800" cy="4209512"/>
          </a:xfrm>
          <a:prstGeom prst="rect">
            <a:avLst/>
          </a:prstGeom>
          <a:noFill/>
        </p:spPr>
      </p:pic>
    </p:spTree>
    <p:extLst>
      <p:ext uri="{BB962C8B-B14F-4D97-AF65-F5344CB8AC3E}">
        <p14:creationId xmlns:p14="http://schemas.microsoft.com/office/powerpoint/2010/main" val="2622944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2800" dirty="0" smtClean="0"/>
              <a:t>Ratification of the Constitution</a:t>
            </a:r>
            <a:endParaRPr lang="en-US" sz="2800" dirty="0"/>
          </a:p>
        </p:txBody>
      </p:sp>
      <p:sp>
        <p:nvSpPr>
          <p:cNvPr id="3" name="Text Placeholder 2"/>
          <p:cNvSpPr>
            <a:spLocks noGrp="1"/>
          </p:cNvSpPr>
          <p:nvPr>
            <p:ph type="body" idx="1"/>
          </p:nvPr>
        </p:nvSpPr>
        <p:spPr>
          <a:xfrm>
            <a:off x="457200" y="838200"/>
            <a:ext cx="4040188" cy="639762"/>
          </a:xfrm>
        </p:spPr>
        <p:txBody>
          <a:bodyPr>
            <a:normAutofit fontScale="92500" lnSpcReduction="20000"/>
          </a:bodyPr>
          <a:lstStyle/>
          <a:p>
            <a:pPr algn="ctr"/>
            <a:r>
              <a:rPr lang="en-US" dirty="0" smtClean="0"/>
              <a:t>Arguments in favor of the Constitution</a:t>
            </a:r>
            <a:endParaRPr lang="en-US" dirty="0"/>
          </a:p>
        </p:txBody>
      </p:sp>
      <p:sp>
        <p:nvSpPr>
          <p:cNvPr id="4" name="Content Placeholder 3"/>
          <p:cNvSpPr>
            <a:spLocks noGrp="1"/>
          </p:cNvSpPr>
          <p:nvPr>
            <p:ph sz="half" idx="2"/>
          </p:nvPr>
        </p:nvSpPr>
        <p:spPr>
          <a:xfrm>
            <a:off x="457200" y="1447800"/>
            <a:ext cx="4040188" cy="3951288"/>
          </a:xfrm>
        </p:spPr>
        <p:txBody>
          <a:bodyPr>
            <a:normAutofit/>
          </a:bodyPr>
          <a:lstStyle/>
          <a:p>
            <a:pPr marL="457200" indent="-457200">
              <a:buFont typeface="+mj-lt"/>
              <a:buAutoNum type="arabicPeriod"/>
            </a:pPr>
            <a:endParaRPr lang="en-US" dirty="0"/>
          </a:p>
        </p:txBody>
      </p:sp>
      <p:sp>
        <p:nvSpPr>
          <p:cNvPr id="5" name="Text Placeholder 4"/>
          <p:cNvSpPr>
            <a:spLocks noGrp="1"/>
          </p:cNvSpPr>
          <p:nvPr>
            <p:ph type="body" sz="quarter" idx="3"/>
          </p:nvPr>
        </p:nvSpPr>
        <p:spPr>
          <a:xfrm>
            <a:off x="4645025" y="762000"/>
            <a:ext cx="4041775" cy="639762"/>
          </a:xfrm>
        </p:spPr>
        <p:txBody>
          <a:bodyPr>
            <a:normAutofit fontScale="92500" lnSpcReduction="20000"/>
          </a:bodyPr>
          <a:lstStyle/>
          <a:p>
            <a:pPr algn="ctr"/>
            <a:r>
              <a:rPr lang="en-US" dirty="0" smtClean="0"/>
              <a:t>Arguments against the Constitution </a:t>
            </a:r>
            <a:endParaRPr lang="en-US" dirty="0"/>
          </a:p>
        </p:txBody>
      </p:sp>
      <p:sp>
        <p:nvSpPr>
          <p:cNvPr id="6" name="Content Placeholder 5"/>
          <p:cNvSpPr>
            <a:spLocks noGrp="1"/>
          </p:cNvSpPr>
          <p:nvPr>
            <p:ph sz="quarter" idx="4"/>
          </p:nvPr>
        </p:nvSpPr>
        <p:spPr>
          <a:xfrm>
            <a:off x="4645025" y="1447800"/>
            <a:ext cx="4041775" cy="3951288"/>
          </a:xfrm>
        </p:spPr>
        <p:txBody>
          <a:bodyPr/>
          <a:lstStyle/>
          <a:p>
            <a:pPr marL="457200" indent="-457200">
              <a:buFont typeface="+mj-lt"/>
              <a:buAutoNum type="arabicPeriod"/>
            </a:pPr>
            <a:endParaRPr lang="en-US" dirty="0"/>
          </a:p>
        </p:txBody>
      </p:sp>
      <p:sp>
        <p:nvSpPr>
          <p:cNvPr id="8" name="AutoShape 4" descr="data:image/jpeg;base64,/9j/4AAQSkZJRgABAQAAAQABAAD/2wCEAAkGBxQTEhUUEhQWFhUXGR4bGBgYFx0aIBkfGhwdHBwgFx8YHiggHCIlGxgcITEhJSksLi4vGB8zODMsNygtLisBCgoKDg0OGxAQGzAkICQsLCwsLCwsLC8sLCwsLCwsLDQsLDQsLywsLCwsLCwsLCwsLCwsLCwsLCwsLCwsLCwsLP/AABEIAKkBKwMBIgACEQEDEQH/xAAbAAACAwEBAQAAAAAAAAAAAAAEBQIDBgEAB//EAEYQAAIBAgQEAwUFAwoFBAMAAAECEQADBBIhMQVBUWETInEGMoGRoRQjQrHBM1JyJENigpKistHh8AcVY3PxFjRT0iVEwv/EABkBAQEBAQEBAAAAAAAAAAAAAAECAAMEBf/EACgRAAICAQMEAgEFAQAAAAAAAAABAhEhEjFBAyJRYRNxgQQUkcHwQv/aAAwDAQACEQMRAD8Ab3MRGxqVu/IrjWNTU7dgCvk0z3nWePWq2J0q1l1qV/oKGhIq2tQuCrbKczXHFFGKbK60S21QNU3QWMCtsYtR681yorYI9akUkVQFWYdK4xkmamUj0qojXWpYhKII1qgDlXPGqdpdKTHVQCoXD0qbnSelU39qzMVodaKt6UNaWBNFlDFCMwLEPHLWqLHfeicSu3SoIygFiYAkk8gBWMeuL9atyx3oHAYsX7YugjK05YP4Z0nvA1HKmSgRWqmYruERQGLuchV2Kua6UL4RNazUW2RO9FYcQCaqtWYiiFics6kTHYb/AJ0GKb1yk+Ma6zG3ZZVfLmZ2E5RsIHMmD8jThsPJpPauZMddtN/OW0ZO4SQwHcTNXFc+CWK+E8TvriGw2KhjlzI4EZgP9/Sn2WaGxGDD4pHH8yhDHu8QPgAT/WFFXGjUmAKZtXg0Sajn0qbuKTYD2gs3bptK/mGwMjN/D1pyVqWmtx3KAvOppbq4nkKtS3tWMDJhutRurEUZd9KEZCT9aGZErIqDzNWTFeIPKqQMeDQ614uKh4cmpXkiqoxB7knSpRXbNvTuamViBprRQ2cYaVBqm1wc6AuYoM5Rd1ie07D1jX4ihmQYQCNattQPWhADpV5B3msmY9cuRUQdqWcS4zasmLjGRyVWaP4soMfGrcHxG1dXPauK69QZ+B6U09zBTtNee3VT3o2q0GdakxXi7qJGd1UHbMQJ+dTLeWV1B2gzNKF4daxQdryB/MyLP4AhK+XoSQTPcUv9klexdxOFLFktlWtk8g8/6fEGr0qm+QvJo5PyqZG89K9buTVvh1CKKLI60sNk4lA7XbqKwlVttlheRJAkkjXprTpBWZ4W1/DTYuWnu21J8K5bg+UmQrgkQRtNVFYwS2JeN/bMF95buNiLA99bmpUeo1jvy6U54fibePtQJ8KPvBsST+AxyG5PPTvTiwhZB4gGY+8BqNeXfTSsNxG0eFYpbtufs94wy9Oo+G4+IrrGpfZDx9Hmwt7hl9PDYvhbrhSp3Uk/Q9+fOt/bfQ0jxmHuXrihgn2cFLisGlmI1AjpMGeg76Dcf4hfNothVR1tt55JOfLuFA3AO+usEdaiXe15KXah46/WurvHSlfD+OLewn2mMoAYsOhSZ1pNxD2YuX/v7d5xiIzA5oXrlEe6BsPrUKGaeBcsYNoQIk6Aak9BzoDgeLt3s11HVi2gAOqqNgRuJ1PxpN7LcWbFK+FxQy3k/aKR+0Ubg9NYnqPWlPtFgBgMXZvWB4dq5KNGuQnQkTtoZHpXVdLLi9yXPng1mEx6XcRdAcE2fLl6ltWbvHu9obrQHthw17tsXLJi9ZOe2Rueo+P6UP7R+zhbJfwbFL1tYEH31Gw6T6786s9kvaD7QrJcGW/b94bTykDlruK1V3RC7wy32X4ml/Dqy6NJzidc25J9d/jVPGXY37FrQI5Jad2CCY9Jj1pe2HOC4gI/YYqR2V9/z/xdq77YYg2buGxOpVGZWjow1+gNbR3452Nq7SPGcFOMwjIstmOaNPKsan0n61rF50v4JbFweNM5xpzheQH5k9fQUyxUIsxJJhV6k7f76A1zk26XgtJLJOylEKI35VU11VEsd9AOp5BRzNKr/FDeYWbQZCymbjAeQf0RzY6xOmk60Ri2LYWMcjMyqwJQ+boOe+1B8RxmUqiHzuNI1IHUDqeU6czoDSziBCL4NmMqkB/xF2OybiSdC3QDoaXYbxwXIZmuXWyM4X3Ak5iunln3VHQSd6uMFuS5D7L9ntFnkkmSJLamABJ+En1NB/8AOx/8jd8loso6gEjWNp7Ubdw9zwCiNlaAASZyrpPm3LET5uppfc4RiZ+6xAtpplRUkLA6nU68+dVFR5Jdm8tma9cMxNWIwioskc6OCjquFBJgRqT0FLsNdzMbrAwRFsHkp3JHVvyjvQvF8M+JV7CObYjzuB8Qo+Gp+HWs3gOK38LihhcZcDoVlLkGT0HfYiNTMUqLawFpPJrcbisoCrrccwinsJJPYDU/60TgcILawNeZJ3Yncn1rP8U9nBiQLlxmt3gZRlP7MchH1J60JwDiOIN67gsQ+Zkgi5scnOOZJka8taFC1gdVMLxHtLhzifCa8FyEdQHbpm2geup9K0F5yVIUgMQYJ2BjQn40o9oPZ21ibWQKqsBCNHuxsPTtSr2I4g/nwt8kXbW0/ujQjvGnwIraU43Hg15pmisWwiZRr1J3JO5PU0sv8EtlzctE2bp3ZI838anyt+dH464UhUhrje4sxMbk9FHM0j9nOMXHvXMPiVC3resjYif9RqN6lKWWhdbDEK6gvfujInmbKmWQvUkn5CveyfEkv2cytLyWuLrKliYHyAHwpn9mDCHUMp5ESDG2lZXgOM+yY27hHEW7rZ7R7trHx29VpilKL8g3TRfwniosYrEYW75QWN20ToCrDMR+Z+BqzG8TXDLdxDzmvMuUZSSqKIBYdBJbWPeAqHtvwI3rYu2x9/a1WNyBqR+o7+tFexnERiLJusQbh8twEbRsADyjX4mrw1q/kM7DLg3FLGITNZuB494bEeoOoqni+Ke6HsYW4EuKBnuHUJOyiPxEfIa9Kx/H8P8A8vxVvFWNLTNluqNhO8djuOhHem3D8aPtuKtkwHW3cXuAsE/lWcUsxC7wyz2M47dvC9axH7Sy0ExEjXf4jfnpWptOCKzPBeFkXr2IkxeIyrtAAgEjqd/StDIUAkwNB8ToK5Ta1YLisZJPppST2v4d9owtxIllGZOzLr9RI+NPstQyAURbTsWrVGT9hMX4uDQHXJNs+g2/ukVH2Uxyph7gIjwbrqy/xOSoA5zmgCr/AGCwgS3iBHl+0XAvosD9KTcV/kGP+0Mpaxe3jXI8bgdRqR2Zq7OKcpL8nNOkmNrPAjbwl5Y814XGyzomeSFXlpMTzoj2C4it7DW5PnXyEE6yo/VYPzprhsZbuJ4iOrJvIO3r0rA3GucPxJxVu2Th7pMrzAJnX908x8jRHvtPcz7aa2HXttgzh79jG29CHVbncExJ9RK/EVd7X4H7Vh7jgE5RmsjqF1LerDbtHU0emPtcRRQgLWgwa5IjVdVT4nU9h3q7jyl/DtZ2to4IZk3kRCg/hkE69op1NV5QVv7F3sXxDx8JbM+ZRkbX93afUQaqt8Ly8R8ZNAbJz+sgAn1A/u1kMD7N/wD5C5h/Fe3ALW2XdhoRrpyP0NfQ8FwxVXwVZn2N53OZmHJZ79OQ9aZRUW6e5ottZF3tpdti3azhmK3FcZFzGFMsfSNJ7il54zh8dbaygYs+hUrGUTq07acu8Vsr8ATGwpLw3BjM10qA9yOUEKPdB78z3PauetJe0XpyIMJwvH4Gfs8X7MzkO/yJkfD5VpOB4i5fVb9634ZghEmY1gt6mIHb1q7idyEgsFU6O5MZRzjnJ2EdZ5VGxxiwSERpIkaKY8ukDTrp8O1MpOSugUae4NxoMjeIW95cttI1/pQeQOktvAgamiuEqEtlWYFwZuHozCY00ELAA5ACkPFcabl3NZVyyTbDATlIkkgHQR8yY2GtBW7l+9auWrYyjMMxOkz7wn8R5sdOg0qlHAN5NJhLqXATbWFDmDEBj+Jl66kifWu38Ulv33AOmkydTpoNdT+VJk4BdIVWvEKsAAE6jcztz0H+wDrvAdCwd3uAGCSAPNudBvHP0G2lRpje5Vslxfia2kEQzsPKN9tzEiQPqYFCYj2hRGKkgEcmaDtzEaUVw8+cgorsNbj8kIHlVJHL/M7mjxeU6gqR1EGthbo2TQrVRevLcgd6q8apsaJi4RWN/wCIilPs+KUeazcE+hM/mI+NbIuPjS3jfD/tFq5aOmZTHruD8xVQlpkmElaCrWJDqrqdGAYehEj86yvtb/J8bhsUNFY+Hc9DtPwP92pf8P8AHF8P4Te/YbIQenL9R8Kae2HD/Gwd1QJYDOPVdfykVS7Z0weY2hqg77Vkfaa0bGPw2JTa4wR/X3fqrf3abey2O8fCWnmTGVj3XQ/lPxqn2ow/iDDrzOIQj+qGY/QVMO2dMZZjYTfvheIW1O7WGAPWGBj5VHC8PNzGfaF0RUyEx75mTHYbTz1pV7d2nC28TbBLWW8w2lG31GoHI9jWj4Bxq1iLKtagACCnNCBsR+tVXbqX0HNMb6RvWR/4gcM8Wwt+1+0swwI5roTHpAb4Gn+KbxGFpdjrcI5L+76tt6T2ojGZQrSPKAZAE6RsAO3Kpi9LsWrVAPB+IfaLFq8BGdQSOhGhHwINZvD4Q4fiNxU/ZX0Lx0ZTrH9r+9QPB/adcGiYe7hr6KpIDEb5mJ0HPcbE024rw7GXCt2y9tHAMIyyYaDBJkA+UcutW4tNrhkp2iz2rwXi4W8Oilh6rqPyrO8U4bdSzhMcq5sltBdXqsCM3bcH1FOeG4u7etOmM8O2+qImYfeN7uYiYyqZPwPStgLQVFtrqqqFHOQBGtZP41kzWpgHBOK2sSme038S/iXswrj3l/bXGC2kByk6Du5n5DtJ50hb2Sw/2nPaL20TW6FaF65Rz7kbR602uizeZWuDOuYizb3BybuRsdRudAI61EoxvBSbrIvf2+waaB2bqVQx9YmrsN7b4N9roUx/OAqPiYphatYW5ICWmaNVyrKkbhoGm9JeMcCwC5fEsoGdgqwSkknsRSvj2pg9QwwHFMLZthRiLR3ZmzjVmJZjE6SSa74lnGIy5Rcske8QQGM/gneN8w7d4UrgOG2HgWgzDT3WeDyEmROh+VEv7RrHktP7wQCVAmJ5E7REb6HSs48xsyfkW4T2JspilKu5VfM6MR/VBI1MnXXkO9bLFlUU6BmbRVOzE8j25ntWYGOvFD4Np9ZzOVIduRgmMsnbQwB1gVfcxtxEW2FU3IhEiIB5tzUD1loPQ1p28s0aWxcbnhAYfDgBtWuPAypOpJG0k7L0qzHcVS2hcnMJywNSSN/luelAWvZzykXLhjdYGxOrFp3JM69x0ozA4CxcAZPMohVE+VQh2UdJ1PWB0qe3ccmT4piHu4rD4iwsP4mRUIIJUE+a4Y0BlhHbsa1r8Re23hWrbOwaHcgwWIktyhRt8hoBNQ4Slo3ma1bGS2CoflmB80deYnlr1qu7xpLzkWnGUe+/qYVVG5JjlyrpJ3hLYlKiDWMY8/fKOkACSBoNiYJ36Ad9IXuGNH8ovuZUIqqTJO7be8SBvykn0Jw2Nt27d42gWS0NxsSBmISN9wSeppJZW9db7RJu7DKoGQ8iqk+8gOpg65e4AmN/QseYDgloqLn3hksQrNEZj0XTSNGk6czRN1LNgByFQKMoMax0016/OltzA4pt75GuusaHeMo0jYep1qQ4J4jZrt1medSvlG0AKDOWDr6mpbT3Yr0gfiPGgbRAVlz5lHmAK6xmM+6NfWSB1oO3xMIq27OUbCZzMegAgAswHoBr0Bbt7PWBumbb3yW2BHPTYn50z4fhkQSiKO4A5U6oLZGpibBYy6czWbRuAjNLDJIAOwjcwABJ7xV2Mx7uUw6+S84BYr/Nr+Jj0nZQddZNaYvppS/A8NS2bjCS7klmbUnoPQVTa8E5E2D9myFAvNIVpygkiASQNY1JiTHI9aLxHAkdixe6J5K+UD0AGlMUYzXZqdbHSE3F6VX4dTiauSuZ0OZI/Sq3q91nevLa1jrVAfOvEGD4o+chbV9c08gTqJ/rA/2q2ly8HULbdWLzqpmF/EdO2g7kV7ins7hbmZ71sMYkuSQVAHIg6DtQ/srwRMOrNbBHiHMMxkhfwg/nHeur0tXyjmrRh+FcQucOuXM+HuGzcby5pHlBMEaROWJmDpW64VdXFZL+VlRQfDDCCS2hb0C6A9zTbIWmQD2NVeKFcWxvlLQBoAOvQch1+FEpqWayMY1yXXcOpEEAzuD+tYXjXsULR8XCXmsuTCoOZOwUgggesgAVs7mNRcoZlBJgAkSZ6daS8Q4pbTPeNxXKnJbWT2kLAOZidyNI001qYNrYZJPca8Iw3h2wrMXfd3O7NzJ/IdgKlxHGFLbMqhm0CCYlicok8hJE1m09oGLZgZQAmEQksNgde+g25kwIloLl1LDwkvugAiSxk6QIgk+Yga8qpp7sL8GS45bx+YBsXaZpzC0ibZdZjKdBoZPareE3uLXgQWS2kftXVRI6rH5xWgwPCXIUXBCx55ILXDMhfLoqD5sRJ5z1PZ24Qwa+0MSYA25D3yRovbeTV61tj+CdLO4PCWLCg4q6t1wumYCFA/8AjQbR11NWYr2htIcoLGd2WIURMmfUbA6kDelWOwmGsq5Km4iKoZs2imRkQER7xgnoN9IFXez3Ck8zsiln82i+RZ1gE6HflO55modPLK9IIscfVQEs22Yj4nq227SYkncnpSOzwrEt4hAdQ5HlYrC5iWbwyQSACx00kgnoK0+P4ilsasDyCrBJPQAelCLxG29orcbKzCDkkwW/dMawNz8eYoUmtkZpcsV4C/dteIUJazajKiAwxG0AanzEnnMSTA1cDh63St2+s3JkCdEEaLp669T6CqOHcRtpkt20uEMWysQBmyj3gBuJhZ0+lWX8RiGuZbVo5VaGZhAMCdJOx2BAPOiTlfgUlQemBt6fdroxYabE7kd6hcxKI+TQQCzHQBB1c8pO3XWghhMYxGa8igjVVXUSSSARzCwM09fWrV9nV8NULkw5dvKAHPLNM7bjloNNqmlyx+kX47idu2NwzZcwUESRy368qRYbiipdZ2UBm1MMW1OiqmYiCQByjnsacpwCwB5lL6zLksdZHM7QTpR9q0iDyqo9APhRqihpmRutiLmdGt3JZvPlmCAJCqSAFXLudyTrFM7HDsQyHKVsK34FABVVGgza6sdC3IDrT/MWqy2Jp+Twg0+RLZ4I32dLL3IULDBd/STyntrA7zEezeH/AHCRGgLGNsp0BjUfmadx1of7UgJBYSIntO01OuQ0irDYQIAqABRyFeurECIjT/xVeL9oLNtgjMMx3gzlA6ga78qB/wCds+q4e606jQKI5El4gnprW0ujWhqLM+tcGmlA4m9iioKqltRMjNnc9gAInlvzoOzg7rea9eYMywyqAANZEdI2+fanTXJrGl28slMwzRMdBtr0qq1xWyBBuLoYOvPppzoZOA2dSVLEmTmdoPwmKaYSwlvREVY6ACKe0MgV3ijMr+BbdiBoSpUTyjMBIG5+FVYW9jMgzpaDHcljp6BQZ+JpvfvAAkkAASSToOs0Di+JWkHmYDaP623z/Q1Wrwgo9aLAeYgtzgQPhVwWhOHcTtXXy22zHnoY+ZEUYyCaimhsIipoarNWqOtSWTS5rQuM4tatkF7qrBgruScsgaajTWiWI5ClVrg9kTK5yxYsXM+9v2jl6VUWuSWiON9o8OQUZpBCkxpp72vYBdR3jnFRfj1wrNnDs22pO2bbQAk6QdKaWeG2kjJbRd4hQInpULmOUPlGsAl2nRByzdz07GrtcE5Kbn2k21CZQ7e822URvGus/KhLfAnj7+9mJ3yj8XVifejSARAoo8dskSLgMmNJP5en1HUVTdxt17D3Ldto0KDTOwkSYOgMSRJrJtGwBX+GYdMxW2FVJzXXdgNoIEGWjXmNSdzXPZ5rTNFu2pW2gIcrqpb8IJJnQT8utBnhV24mXKY8zMbjH7xjrkUa5FkwW0JA71evs/fKwMQbaxJRFAAblliPLtI51barLBL0O7PFrQJRZYqJJUaLtoToOc0Ni+O2crZbgYgfhYc9spIgnpv9DQ+H9nEE+IWuFokkx67amTqZJ3q7FcJtoGa1YR7maVDbBtgdZygDktR2Dko4V7SeIxV8qwdhJyiN3bQaHcxEsAJrnEsfcdjbt27kZ8mimJG7P1Ucl2JidKZ8P4RbVfOA7swd2iMzDUaD8IOw7TvrTJNzS3G7RknWTPcL4SxYrcQJaQ+RJBzcyzRuzEnMfgOZM72GRyzYi5InkDlCnUCdllYk+vWr+IcIVy5LxcMG240e2QNIM6iRMRzMzSDB38Ratfelyt/3mRRmtMYAKrzVgQJ1ggT2V3ZsHg0GF4JhGzZRmkkmGMCeQKwNo03iqLq2LeJRLdu1IVmZo8y8zB5R5ZB/fBrPDDtlVoa27DV3ubXUb3oEypkoAN5iNKIu2bjuFe5bVs5cACSrOD4iOZGZVVjrp+Ecqpr2Cfo0mJ4nbFk3U8yKpby8wu8Ax0o6ywj/AHzrJYfEWbNspcvNekFVVYZ8rcmK/iMzPp0pphuJGFFvD3yugE9BpJLkf61xlBlqQ4jWug0lxYxTroFsrrJJzNAiPc2nXbXQa0uNjG30J8ZkBMLCi2QvN2GrT0WR3oUOWxbNDexKDNLAZRLa7A7T8jSz/wBU4bI7glwgXaJltgBMz16VH/01bDKWLOASzZyWLsQAC/LQDQR0plZwiqCERVHZQPyrdq9myxXe9o2aPAw159fMWXIBpr70TUsbaxt1YBt2RmB3JJG8GPkdppwlrrQOM4zYRsr3VUgayYHzNVF+EDXlgyYPEai5imaTPlRRl20Ez+XOrcJwK0DLG45BzedyfN1gRPxqhuNJmthAz+IwAIU5QOZmNdo/8V1rmKcvlRbY2Usw1E6toDBjlsO9Hdzg2BpawaIPKiqBoIAFccBRJIA7mkuC4TiVUq+JIUkmVWScw6uTlA0gdqITgSksLztdt5VVEZjCwNScsST+XrRpV7mt+Ai/xO1lnOoWSJYxJG8TvQB40hMKGuHlkRiPi0QPWmNrhdlYFu0gyiB5ZPzOtU4zG27MC4wBbYdevoB1ppXg1gRxWJd1NuyFQEznaC0bR0HOisKmKYRcuW1M7opOnKM2g+tSwvGbLaIWfWPKjEDuYGm9QuYu/cXNh7YySVm4QswYzLvppp/uWn4oLJ3uDI/7a5cf+tlGm2iRVq8HtFpNtSepGY6COfYUPcsYli03URTsot5yO8mNfga5Z4SAPvL9651zNA13ELyp/JvwGLibQACMmpIABGpGhirw3UUrw3BMOpBW2uhkEySPQk6fCmhqX6FF9oydauWqyIriOJ71BRf4YpbxJL+cLaGRAVJuEjXqI1PbbnTPlULhMQdqpOgeRHiuC3mbMMU+syIMakQFEgDyj5mo4bgCKjIWdszZiZyzBkDy8v8AIU7z5QWYhVHU1JrgiOtW5NoKQLgOGWLcuttc077xMTE7bcqIuOTpyqu/dAgTvt3pVxfiosKBP3jbdupP6DmTU5k6HCyObaipF+VZ7HcdZRbi22Z4OgJ0OwG0sfpXrl7F3I8O2tsTJNxwT6Qs/nRpZrQ/YjehWx1vOEzec7DX/fKgMJwzED9riBqDORROogQTtBMjTkKst+ztqSzNcJ01zlZjn5Y+v60pLlmsZYnEpbUs5AAEkk7Ac6W2faKyYgsWP4VVmOn8AImOX5Vfh+EWk922NRBJ1JjUSWmdaMeyoSD5V20OWJ6RtRg2TOOlu7mjCm+4OtwgJqROrMcwgEAxttUrHBL8qUNqyg5DNcP9po2Ex0NOrBtW0AUoqL/SED1J50IPaKwQuRixk6KJgDWSBsI25mqUnwFI6/AMxU3L1w5fdCQgHpAme89etW2uBWEIK2wSARLSxgzO/WTPqahY4y7oCMPdJJMAgLoDpJaBr0qi3xDENEeFaDaKHJdpgkyFiNIOpqnq2DA4VEXRVUdYAE/KqsLjUYsA6ll3AI0naazmJxJ8VVuYgOG0YW4GbkECqSQJklie1c+y4U+ZMK91+crlH98hflRp8msfYrjVhGytdQGAYnqYERuZ5UM/GQWy27dy53VYEztLQPrQuF8VR93hrFperOAR1JCLy9aEv+UnEXMYVnyBbYEaHXLnme5jTrRoQ6ho2IxME+EluYAz3J36hR1gQDzpZjOKvafLdxFsGNFRBqWIAAzMdhJM7SK7caycuXxsRcIZrednjyjU6wAPhz71dgLNy3ZUJhVUgTLOCZ3OwJJ/zppILYDeugsgC4rFTu8kAdICQN/pXMTYuA2vDw2R3AXKxUlQusKQTAEkkxz32prhkxTBS9wWo3AUEn6xHTTvVy8FRmz3blxyQB7xQQBBByRMnWNqVJBTK8fgbhAN7FW7IWdLYAiRya4dNOUUGl61bg2PGvsYXOCzrynbQ6dOu+9PLfDbKapbQc/dEztz5xzrmIxSKuZmAUc5AAj/ACrajJApxt0r5LBBna46r8fLm+XahL9vEXA4LouYEAIDInnmJ5dIqyzxm24JSW3ICic0aacte5oZsZiSjlbQQkjL4hACrzmCSTAJ+IqUmVYRhuEgQHu3njkXIGm2ixPxoteHWhsg9T5jqZOrSd9aXWrzsom/aTl5fNJ9XMH4ChcRi0ZgGfEXg0n7uQpjQhQkEgH133pSYOh3aa1ZXJKqBvJHzM9dapfj1sKwtq9zJoAiSDpsp20/WlP2FGICYQqAcxzFVD6iA58zADeNJo69duAw961amYAGbbUk5oiB2pSphwTtY68yAizrzDME66jc/Oh7q3mXM921YUxsMxE6RmYgfTnQLujuFLYi7mjzaqhXf+bA012+Nd4XhbozsuFQO2gLuAFA20gk669TSkjNlmA4sij9pduk7LlzRHOEXQnodaZjiP8A0b/9j/WgXs4h7ZF3EIoIhjbHzgmI5ihfsFnni3J2/aKNtNgKzUTZNJxHEuh0tFl6qR9QaDw3G0B84ZT3FN7kxSLi2HuAFrTAEa5SJB/UGjpvpPE1+Rkp/wDI4tcVtts4+f8AnXsXjVgHMQs+bL5j8AJO/QTXz7EcciReslWG8AA/p9KEXjNpycmdY5zH5V6f20XtI5fLLlGo4m9xshZslvPot0kljMjygEwBzPP4GgMHiLbtcW9fY+bZSfNG8aliFG/L40lGNDGReadPeM7bb0bguKXULFPDcnnEGByGXaqf6aSWCflVmnwTIFXwrV+5kBCkrlETrBfLuRXPExSIGa3h7CgaAy5k6/g5wNhSpvaO+6MrKUYx57Y90adT661fxTjli6ER3eARKQVnuxE7DkK4vpSi8o6a01hjLhV8XZvXdRbXS4RlUzM5FLH0zGisH7RYZxJbJ+6GMlh1AWTvI70mwdy1kC4fD5lL6lyPdU6aORvrHz3rnEcG5YuSlkKAqKrSFBEaqF1J5a1DiryUpPgfYrjAOVbKszupZZUqABzbNGn+Y60uuXsWLiwyhcpGZyFE8yVAPOIWZ69g8f4loJ/KASPLltqA0KJjXMxOvPTnXsAtp1UtaxF0jlJIXp+6skamNqNKWTWxq5uxNzF20AH82omNBqXJjUjlzoNcJhWli1/Esdf5wgnb8ICjf/cUV4Lop8CxasZiBmZlBPIaKDJ3jU1ZYt3LKjxMTbRAQAqrtG4BPoZMdaI+hYBZQqCiYS3bbN5fEOnmgSd4J2C76VPiNi+LigXbNkcgATI0LM2wGvlE9eu1gxGHuZXL37xMxuFHWcoCiB8aHez4mV8Pg0bONLl2M3PU5pJnl6z2pArvXSEJGOZnZfKqqo3MZgsFjA21ipWcOguFlwlxyBBZj7x5klmykcuZJn4mYmzi2UqGtWdIlRJXlA6ac6HsyNLmM5AeUBYC6GJkmTz7UWNHcabyJNtLNjTUnzkGdAqoIJiOe5qu8SqE3cU7sCFItKqySJgkBjtqfh1otLGGa4qMLl9z5lzBiPKNSuaFA2170bhzdtofurNolhlUsAANB+AeYyaEYWPg7UgLh714EFWZg0ETJHnIkknUnTQ9q42AufdDwbVq2CTkLRLH3VMA5gCMxg66dKu4nxVrUC9iFUkxltIOfIlydapvjCscz+LeI1BhyB6EAAbf7mnIBGR4Z7uLtqJMm2qjKJ93M5J0/SoYLi6QAni3NT5iCxgDckCJMaL35VNLJVctjChdZDNlXsTzaY60Fexl83BbFy0CW1gEqg6FiQC2+kdKncdg5uJ3GIUWGXNOU3GVQSAT+Ek8v9xVTX7y5Uu37KNBJOTNpJ2kgKIgSd6W3L1m5eMviLkeXy5ws9FyAadTIB71ywQ7NkwiHKcoZ3BMLoJkFh1HrW00az2Ie2f56/iCDMW2gSf+3A7ROlW3bTZh4eGRQGjPcYaxsFmSJ6xXke7dn763aQASyeaTJkAtpAjeKqv+A+VvHuO8hUKknU7CFGXMe+3pVWwCL2NugwbllJOUhZJB/ozuewBk0H9stea0wxN3LpsxFzWT7o6jn3717DJdW4mTCALmIJ0knWJZte5I+tNL9/EAAs1i1MCBmc5piF2msjC63fGV0tYMgqP3gDLbKGEkHmem9GrgLisrG8iIo0VVHl0/eJ1APUUrxL4fOFa9euSTmFpcqyNTIQaknvRmGFqctnDtmyqXNwTA3AOc+9pMcqWqBAwSySiriLlyWlwjMWbSTITSDGpOsQByoq1gwA3h4VmD+9ceLZIJ1UA+bKANeveaLa5ft53Y2ktyI0JgHQABQJJMc+dA2LKKzl8Yc7SSqlRpvA3IA6CmzBd5sQV8xs2UEbMzn0GijtQ15p//AGmIBh1QCdQdFFsFhO8zoKrs2UZJXD3bjnTNeB3HOHPTWiMCuJth5FsSdBvlA2AVAJn1oVIcgeEsKVGTCsTrBucgPd/abn4Ufw/hkW1z27ZbWTodZP8ARqzDYG9cAa7dZDqQqACAf3iZk0SeCpza7P8A3X/Q0N2ahnduztVVwTVlywRU1tV50dmIuLcKS8uW4sjl1HcHlWRxHsjk/Z3GHZgD+VfRrqb6UI+GnlXWPUlHZkOKe58svcAvLrox7aUIlq5bbVWB7Gvp2OsZYhGcnksaepJAFLr/AA+5ElEQHbMcx+SjX0mvRD9RM5S6UTHYbiNxYAJjnP69atXjbG75lQxtI3plcwKyUuXI6tAEknQLMnXoKjc4XYI0W5cPVVY/XQV3/cPlHP4i3GcdRRlC5dN1P5Ch8NxW0wC5gDyLLOvI9zyqjE8Guv8AgyrOhZh8NpM0I3BXtspzKddgdZqo9WD3JcJLY+mYFdBDoTuTCgk9TAq5cFdE5LuUEyYQGB0WdBrrME1jeG8RloDA9RI0+Rp7w/GxopPz+daUOm+CVKa5HdvhIJm41xzOac+XXbTLEafnVL4UI4FnByJlnIXboC5J350Rh+ItzPzphb4hpqB8K5Pox4Za6suRQ7YnUs1hJUhVMkFjtO0wNKBs3A7MLmLYxofCKqskxlWAXJGU7em9asNbuQHUH1APyq2zhbQPkVV/hAFc30Gti11lyY/AcPsTAw124CwGZ8/xLZyAOw5zTpbN1XHhWbSWwsAGAfU5QYA2gUXjODM7hvtDiPdEKYMzOoI+mlU3OCc7jXbkf9Q6/wBVYHwiol05Lj+y4zixbi28G41y7iLaFt1VSSRuAC5OUQOQpd5GTxLzNinPui2raGdpUCAJjlz5mjrtu2rHw8Ecw/EyBBp0La/IVRxnF4jwQQUtMxy5V85M7AHyhecnlU6s0VWCdu1cynwMPbsgKApuxM7T5ZMBeR1J9KtxTXhCtiLSSQo8mZiYnm0SQCdqoxVtSqePiiT+7aIUFoMwFBY/ppQq4az5XXD3XCEsGuDLLECSxvEGIjU7/CizHEvWfENpr1+6ZJaGI1MQALQB5egq23ZVWY4fBHQ+8yqmY9QXOb486IwjXypZBh7VsdGzCI1z5YEjsf8AUW9jUznxsaAdotBVC7HnmMkaT+VIF+Lw9+5bKu62y2+XZV6A6EnYa6amlOF+z4ZTa8ZrpJkrbUSZ01yD9aNe1Y2Nm/fn8ThmUf2yAOWwq/CNiAs+HYtA7SfdEaA5RBPxo4EGtYSzkBtYNmbkLgHl1/6h07AdqIxFm7lDk2bAtmQNWIB3PlgSToNOZjel2NxhLpmxDselhIEHTN+Itzj/AEqVq2rsYsXLsb+KVAzbyxYzoOUaa6a0r2DCeKYoKZfEXSC8ZbKrp0kqC0AEc5qs2LUWhaw7XmzGDemQBqSpud+Z59avFi4tzyPYsKR5AFJzRuWjKDEnsJ51fd48iObbB7jpALLbJBJEwMswfWKfoPsut4fEeYxatD8I1cdy0Aa9ADG9VLw5irrdcFX1YW1CZp3nc/WojjF25mW3ZIZQCQ5gDNsPWNY5UHfGJVou4i1bB5ROg3MmIkn8h6jTFBVjgyah5dNMqMzMBGxad45DYUQtrD5gVFvy7RAA6abf+B0pNiLod7eW7cu7g5BCkHSAVETynptrTjC8IshR92Dz80t/ioftiiOL4msP4X3jLGi66kxvVVjGXWAjDvMSSxCj66/SmPiogAJVQdByql+J2pyrcUt0Bk/Sj8GOWvtBaXFpV6Asx7awBR0UtXiTMPJbuNPMrlH96D9Kj4+JO1m2B3vGfjCEfWmrMaDrUG0rmHbeoX31muCZ1PNXYBqpfMamog1SYNERZE66AUqxGMtXCR5yFMAKpObv5RMcvhTm++h8obSQDzI23pVfbFMDBt2dBH4/WdAPT1q40Qwe2gJDLhmzAHzNlX4kkk/E9apxFq6XKtct25WQBLZR1MwJk8+lS4kPCScRi2PLIgVcx3AI1J+cdaqFjDOrN4TuzkTALmSNwX8unXbSulE2B8QW1nh7txyuuW2NvQKC0xznnQxwqHKFw+a4wZhmB8omJcvzP1p3wm6QzrZshCAAzO8wRybLOsSYB5671DG27zSwxFsMRAyAAQT7xLkzGv6U2Apfh1+DAtWwdgBmj5QJ39IpewFrLN9mYnkQBJ6kzpT66tgzLXMQwIXRiRMToFIXlv8ACucN8YkfyRUE7mBCj3Y5k9+9CbX+oaBl4uRlADOzGAMpEmJOpAEd6n/z64seLZy67BsxPoN6NxWCvE+K12xaUKROrQDqYJgToNdtNqBvYOwWznEu0iBDAaAcoGY7H4/SlJolxTHlvjKLGZsvrR+G4mje6yt6EH8qxVuyjqfDw758vla5J9JzbTJ3qdnAYlVK/cqeRJ2HPRRyPfpVfI0S+mjepi+9XrjDXzrF417TgeO3ZUUNsPxFp3PKjsL7QXSdLLMogSRlJJ7HkKuPWIfSN4mM61Ve4LhrxzPZRjMzEH4xv8aR2uKD8YK/X8qY4DjViYF1Z6TrS5pgotBa+z9tP2J8PtlBGwHKOlKeIezl24pF64bghvLaGSZ2947j11k1obWLU7MD8au8SuWhcF62fObfCwkWjgnZF1YXHMEn92SF5ySAddO9HeCwAKjDYZNgAMxYnQA5Qs9dDz7VuAZ3pZj+D4e6QblpSRt/42pcGKmjGXcUrXSlzEMzJmkWBEA7SFBJJ7bAamo2rPioz28MLjZsqtfadjv5unQU84jwc+5auhFJEgLBCx7qlYiev5VPhXsuUADXrhUGQq5UUnuFEnpvUuD8FKaEWFw94ObYa2pKzcuCWKgaACIVddlG2pqbcG3Ae64y5YEIsHkIExuTrJ6mtouBS3JVACdyRufjQ2MLkRbZVM8wD+oroul5J1+DJcO4UQs3bC3HzHKbhgKp5IGJIURtEmr7bXbzDzrZjMcigklSIDNtBOpANPmwJz53uM0bKAoA0jTSfrQtnhdmWJUGdIIMRzmeZNc5pLLKjnYzuawhyNiLl0giFtaHUDU+EASepJ50U2GAXNZwhNydDd0MdZYk9NK0aWkQAAKs7AACfSKFxfEbSe/cUHpMn5Cubk2WkKb9zF+VERBI1MmRy3gKD6TtRVrhjKCGv3CTvEDlsNCa9e4qWTNYRnObLJGUL1JzRMVHFYu9o33dtJEktnZh0VQIk8t962djFl3hNpozy4EmHYtJMdfy2qTX7dsZfKvQAAdtAKTm4rMS2L1mMqAKQN4G5+PavY3B27kMtp380szCBoOZc6Lz0H506b3NYztcXtsGysGyzIGp06R3pQ3HMUdsI0cpOv0FEWrF50GRrdhSNVy6kcjIgif1q+6qEycWV7K6AD4EE/WlJIltmkEzULgAqZqu7zryncgG6VYr9a4m1eXelGZw8wPnWZvY+wAWJvXirRuxkg7woCxJ37VqBtQHF/cT+NfzrpBkMR42zdLAYeyLaRDMAqtrvq2pjrTZnxEDMbNsaD8Tk8uwmp3dz/V/OsvxD3F/i/8AvXSPcS8DvFWLYVvEvFlA8yoAPe30QTJ116TVWDtWWA/kzEzILKWjYCS/OBy0FW+yv7FvX9Kd3Nj8alyrBqM7iWvi6jW/DCKcqICYn8Ru5dBAO0/OueOozrdxhJJOYIANSNljM0cgO1ZZv2Nv/un/ABmtp7L/ALL411ktKJWWCeCjx/J79zpnPlA5aMwA07abUBjUuWrmdTbUgZUt5dEGkFiIgxvJ5wBWuXf4VkT7j/8Aeb/AamGRlgIt4+065rmJcSSIAVZjmAATEnQ1O9bst5reGu32AygurAabaufrFUexnvv/AFf8K1r7m59B+tDdPBlky6nEDKPDs2V0gEliTBJjLvVeJu+YM7lSdMqQY7nfpPxiqvab/wByn/b/AFojhH7R/wCr+Qq1HFhfB57KuYyM4I3Mx230nvFD4jhbquW2ttFA3JkgegGvPnWkG9W29vjSlqwDdGY4fwK9IYX3y/0YCx3mmC8RuJcW2rklpO2gAHM9+lPG3Pp+lZqz/wC5H8Z/Kuslopb2zmu62PrPF7y+8s0Va44p94RQ34V9BQ+I2rs4I5WOBfRzINM7LSNCKxtjenmAqDD1EPY104JW5ZTVVijUrJGsXX+GvHlKnsRS7EWbyn3BEa5RJPprWnWo3dq2+4qTPmuNsI17P4d13WdGLqNd4zaZfSp28Q0izZS3bgHNBDeGOWi6Ak1ruJbV8XxX7TFfxn/FUS6aZ0jM07oqBlu4jOGGuSM5j8KhZPWTRdm3aORhh7ruIKeJP0LGFj0qXsZ7q/w0/ve9XlcjskIsTh7iwEFqypMTBZmJM7iNzr6dKhiLojz4hzrGW2AOYGkAnQ85oP2p95P635Cm/s/+yHp//RplhJmWQFrUhmt4drh0Aa7InvD8h6V7/kJOrWbTE7ku0n+ysfKtFcom3tQpMzR//9k="/>
          <p:cNvSpPr>
            <a:spLocks noChangeAspect="1" noChangeArrowheads="1"/>
          </p:cNvSpPr>
          <p:nvPr/>
        </p:nvSpPr>
        <p:spPr bwMode="auto">
          <a:xfrm>
            <a:off x="1349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012" y="5105400"/>
            <a:ext cx="2847975"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40329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86800" cy="1143000"/>
          </a:xfrm>
        </p:spPr>
        <p:txBody>
          <a:bodyPr>
            <a:normAutofit fontScale="90000"/>
          </a:bodyPr>
          <a:lstStyle/>
          <a:p>
            <a:r>
              <a:rPr lang="en-US" dirty="0" smtClean="0"/>
              <a:t>How did American ratify the Constitution and what were its basic principles?</a:t>
            </a:r>
            <a:endParaRPr lang="en-US" dirty="0"/>
          </a:p>
        </p:txBody>
      </p:sp>
      <p:sp>
        <p:nvSpPr>
          <p:cNvPr id="3" name="Content Placeholder 2"/>
          <p:cNvSpPr>
            <a:spLocks noGrp="1"/>
          </p:cNvSpPr>
          <p:nvPr>
            <p:ph sz="half" idx="1"/>
          </p:nvPr>
        </p:nvSpPr>
        <p:spPr/>
        <p:txBody>
          <a:bodyPr/>
          <a:lstStyle/>
          <a:p>
            <a:r>
              <a:rPr lang="en-US" dirty="0" smtClean="0"/>
              <a:t>Basic Principles</a:t>
            </a:r>
          </a:p>
          <a:p>
            <a:pPr lvl="1"/>
            <a:r>
              <a:rPr lang="en-US" dirty="0" smtClean="0"/>
              <a:t>Limited Government</a:t>
            </a:r>
          </a:p>
          <a:p>
            <a:pPr lvl="1"/>
            <a:r>
              <a:rPr lang="en-US" dirty="0" smtClean="0"/>
              <a:t>Republicanism </a:t>
            </a:r>
          </a:p>
          <a:p>
            <a:pPr lvl="1"/>
            <a:r>
              <a:rPr lang="en-US" dirty="0" smtClean="0"/>
              <a:t>Checks and Balances</a:t>
            </a:r>
          </a:p>
          <a:p>
            <a:pPr lvl="1"/>
            <a:r>
              <a:rPr lang="en-US" dirty="0" smtClean="0"/>
              <a:t>Federalism</a:t>
            </a:r>
          </a:p>
          <a:p>
            <a:pPr lvl="1"/>
            <a:r>
              <a:rPr lang="en-US" dirty="0" smtClean="0"/>
              <a:t>Separation of Powers</a:t>
            </a:r>
          </a:p>
          <a:p>
            <a:pPr lvl="1"/>
            <a:r>
              <a:rPr lang="en-US" dirty="0" smtClean="0"/>
              <a:t>Popular Sovereignty</a:t>
            </a:r>
            <a:endParaRPr lang="en-US" dirty="0"/>
          </a:p>
        </p:txBody>
      </p:sp>
      <p:sp>
        <p:nvSpPr>
          <p:cNvPr id="4" name="Content Placeholder 3"/>
          <p:cNvSpPr>
            <a:spLocks noGrp="1"/>
          </p:cNvSpPr>
          <p:nvPr>
            <p:ph sz="half" idx="2"/>
          </p:nvPr>
        </p:nvSpPr>
        <p:spPr>
          <a:xfrm>
            <a:off x="4419600" y="1600200"/>
            <a:ext cx="4724400" cy="4525963"/>
          </a:xfrm>
        </p:spPr>
        <p:txBody>
          <a:bodyPr/>
          <a:lstStyle/>
          <a:p>
            <a:r>
              <a:rPr lang="en-US" dirty="0" smtClean="0"/>
              <a:t>Ratification</a:t>
            </a:r>
          </a:p>
          <a:p>
            <a:pPr lvl="1"/>
            <a:r>
              <a:rPr lang="en-US" dirty="0" smtClean="0"/>
              <a:t>Federalists Vs. Anti-Federalists</a:t>
            </a:r>
            <a:endParaRPr lang="en-US" dirty="0"/>
          </a:p>
        </p:txBody>
      </p:sp>
      <p:pic>
        <p:nvPicPr>
          <p:cNvPr id="2050" name="Picture 2" descr="http://education-portal.com/cimages/multimages/16/Federalist_Papers_0.jpg"/>
          <p:cNvPicPr>
            <a:picLocks noChangeAspect="1" noChangeArrowheads="1"/>
          </p:cNvPicPr>
          <p:nvPr/>
        </p:nvPicPr>
        <p:blipFill>
          <a:blip r:embed="rId2" cstate="print"/>
          <a:srcRect/>
          <a:stretch>
            <a:fillRect/>
          </a:stretch>
        </p:blipFill>
        <p:spPr bwMode="auto">
          <a:xfrm>
            <a:off x="4648199" y="2514600"/>
            <a:ext cx="4595565" cy="4114800"/>
          </a:xfrm>
          <a:prstGeom prst="rect">
            <a:avLst/>
          </a:prstGeom>
          <a:noFill/>
        </p:spPr>
      </p:pic>
    </p:spTree>
    <p:extLst>
      <p:ext uri="{BB962C8B-B14F-4D97-AF65-F5344CB8AC3E}">
        <p14:creationId xmlns:p14="http://schemas.microsoft.com/office/powerpoint/2010/main" val="1386093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fontScale="90000"/>
          </a:bodyPr>
          <a:lstStyle/>
          <a:p>
            <a:r>
              <a:rPr lang="en-US" sz="2800" b="1" dirty="0" smtClean="0"/>
              <a:t>How did American ratify the Constitution?</a:t>
            </a:r>
            <a:endParaRPr lang="en-US" sz="2800" b="1" dirty="0"/>
          </a:p>
        </p:txBody>
      </p:sp>
      <p:sp>
        <p:nvSpPr>
          <p:cNvPr id="3" name="Text Placeholder 2"/>
          <p:cNvSpPr>
            <a:spLocks noGrp="1"/>
          </p:cNvSpPr>
          <p:nvPr>
            <p:ph type="body" idx="1"/>
          </p:nvPr>
        </p:nvSpPr>
        <p:spPr>
          <a:xfrm>
            <a:off x="152400" y="2590800"/>
            <a:ext cx="4040188" cy="639762"/>
          </a:xfrm>
        </p:spPr>
        <p:txBody>
          <a:bodyPr/>
          <a:lstStyle/>
          <a:p>
            <a:r>
              <a:rPr lang="en-US" dirty="0" smtClean="0"/>
              <a:t>Federalists </a:t>
            </a:r>
            <a:endParaRPr lang="en-US" dirty="0"/>
          </a:p>
        </p:txBody>
      </p:sp>
      <p:sp>
        <p:nvSpPr>
          <p:cNvPr id="4" name="Content Placeholder 3"/>
          <p:cNvSpPr>
            <a:spLocks noGrp="1"/>
          </p:cNvSpPr>
          <p:nvPr>
            <p:ph sz="half" idx="2"/>
          </p:nvPr>
        </p:nvSpPr>
        <p:spPr>
          <a:xfrm>
            <a:off x="304800" y="3200400"/>
            <a:ext cx="4040188" cy="1863725"/>
          </a:xfrm>
        </p:spPr>
        <p:txBody>
          <a:bodyPr>
            <a:normAutofit/>
          </a:bodyPr>
          <a:lstStyle/>
          <a:p>
            <a:r>
              <a:rPr lang="en-US" dirty="0" smtClean="0"/>
              <a:t>Who were they?</a:t>
            </a:r>
          </a:p>
          <a:p>
            <a:pPr lvl="1"/>
            <a:r>
              <a:rPr lang="en-US" dirty="0" smtClean="0"/>
              <a:t>Supported the Constitution</a:t>
            </a:r>
          </a:p>
          <a:p>
            <a:pPr lvl="1"/>
            <a:r>
              <a:rPr lang="en-US" dirty="0" smtClean="0"/>
              <a:t>Led by Madison, Hamilton and John Jay</a:t>
            </a:r>
          </a:p>
          <a:p>
            <a:pPr lvl="1"/>
            <a:endParaRPr lang="en-US" dirty="0"/>
          </a:p>
        </p:txBody>
      </p:sp>
      <p:sp>
        <p:nvSpPr>
          <p:cNvPr id="5" name="Text Placeholder 4"/>
          <p:cNvSpPr>
            <a:spLocks noGrp="1"/>
          </p:cNvSpPr>
          <p:nvPr>
            <p:ph type="body" sz="quarter" idx="3"/>
          </p:nvPr>
        </p:nvSpPr>
        <p:spPr>
          <a:xfrm>
            <a:off x="4724400" y="2636838"/>
            <a:ext cx="4041775" cy="639762"/>
          </a:xfrm>
        </p:spPr>
        <p:txBody>
          <a:bodyPr>
            <a:normAutofit/>
          </a:bodyPr>
          <a:lstStyle/>
          <a:p>
            <a:r>
              <a:rPr lang="en-US" dirty="0" smtClean="0"/>
              <a:t>Anti- Federalists </a:t>
            </a:r>
            <a:endParaRPr lang="en-US" dirty="0"/>
          </a:p>
        </p:txBody>
      </p:sp>
      <p:sp>
        <p:nvSpPr>
          <p:cNvPr id="6" name="Content Placeholder 5"/>
          <p:cNvSpPr>
            <a:spLocks noGrp="1"/>
          </p:cNvSpPr>
          <p:nvPr>
            <p:ph sz="quarter" idx="4"/>
          </p:nvPr>
        </p:nvSpPr>
        <p:spPr>
          <a:xfrm>
            <a:off x="4645025" y="3200400"/>
            <a:ext cx="4041775" cy="1752600"/>
          </a:xfrm>
        </p:spPr>
        <p:txBody>
          <a:bodyPr>
            <a:normAutofit lnSpcReduction="10000"/>
          </a:bodyPr>
          <a:lstStyle/>
          <a:p>
            <a:r>
              <a:rPr lang="en-US" dirty="0" smtClean="0"/>
              <a:t>Who were they?</a:t>
            </a:r>
          </a:p>
          <a:p>
            <a:pPr lvl="1"/>
            <a:r>
              <a:rPr lang="en-US" dirty="0" smtClean="0"/>
              <a:t>Opposed Constitution</a:t>
            </a:r>
          </a:p>
          <a:p>
            <a:pPr lvl="1"/>
            <a:r>
              <a:rPr lang="en-US" dirty="0" smtClean="0"/>
              <a:t>Henry, Richard Henry Lee, George Mason and Samuel Adams</a:t>
            </a:r>
          </a:p>
          <a:p>
            <a:pPr lvl="1"/>
            <a:endParaRPr lang="en-US" dirty="0"/>
          </a:p>
        </p:txBody>
      </p:sp>
      <p:sp>
        <p:nvSpPr>
          <p:cNvPr id="9" name="Rectangle 8"/>
          <p:cNvSpPr/>
          <p:nvPr/>
        </p:nvSpPr>
        <p:spPr>
          <a:xfrm>
            <a:off x="0" y="457200"/>
            <a:ext cx="8610600" cy="2246769"/>
          </a:xfrm>
          <a:prstGeom prst="rect">
            <a:avLst/>
          </a:prstGeom>
        </p:spPr>
        <p:txBody>
          <a:bodyPr wrap="square">
            <a:spAutoFit/>
          </a:bodyPr>
          <a:lstStyle/>
          <a:p>
            <a:r>
              <a:rPr lang="en-US" sz="2000" b="1" dirty="0" smtClean="0">
                <a:solidFill>
                  <a:prstClr val="black"/>
                </a:solidFill>
              </a:rPr>
              <a:t>Remember</a:t>
            </a:r>
            <a:r>
              <a:rPr lang="en-US" sz="2000" dirty="0" smtClean="0">
                <a:solidFill>
                  <a:prstClr val="black"/>
                </a:solidFill>
              </a:rPr>
              <a:t>…. </a:t>
            </a:r>
          </a:p>
          <a:p>
            <a:pPr marL="457200" indent="-457200">
              <a:buFontTx/>
              <a:buAutoNum type="arabicPeriod"/>
            </a:pPr>
            <a:r>
              <a:rPr lang="en-US" sz="2000" dirty="0" smtClean="0">
                <a:solidFill>
                  <a:prstClr val="black"/>
                </a:solidFill>
              </a:rPr>
              <a:t>The original purpose of the Constitutional Convention was to amend the Articles of Confederation</a:t>
            </a:r>
          </a:p>
          <a:p>
            <a:pPr marL="457200" indent="-457200">
              <a:buFontTx/>
              <a:buAutoNum type="arabicPeriod"/>
            </a:pPr>
            <a:r>
              <a:rPr lang="en-US" sz="2000" dirty="0" smtClean="0">
                <a:solidFill>
                  <a:prstClr val="black"/>
                </a:solidFill>
              </a:rPr>
              <a:t>Once the delegates write &amp; sign the Constitution in 1787 it is sent to the States for consideration</a:t>
            </a:r>
          </a:p>
          <a:p>
            <a:pPr marL="457200" indent="-457200">
              <a:buFontTx/>
              <a:buAutoNum type="arabicPeriod"/>
            </a:pPr>
            <a:r>
              <a:rPr lang="en-US" sz="2000" dirty="0" smtClean="0">
                <a:solidFill>
                  <a:prstClr val="black"/>
                </a:solidFill>
              </a:rPr>
              <a:t>9 of the 13 states must Ratify before it goes into effect</a:t>
            </a:r>
            <a:endParaRPr lang="en-US" dirty="0" smtClean="0">
              <a:solidFill>
                <a:prstClr val="black"/>
              </a:solidFill>
            </a:endParaRPr>
          </a:p>
          <a:p>
            <a:pPr marL="457200" indent="-457200" algn="ctr"/>
            <a:r>
              <a:rPr lang="en-US" sz="2000" b="1" dirty="0" smtClean="0">
                <a:solidFill>
                  <a:prstClr val="black"/>
                </a:solidFill>
              </a:rPr>
              <a:t>The Ratification Process divides the Nation into:</a:t>
            </a:r>
          </a:p>
        </p:txBody>
      </p:sp>
    </p:spTree>
    <p:extLst>
      <p:ext uri="{BB962C8B-B14F-4D97-AF65-F5344CB8AC3E}">
        <p14:creationId xmlns:p14="http://schemas.microsoft.com/office/powerpoint/2010/main" val="361793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regentsprep.org/regents/ushisgov/themes/government/feds_antifeds2.gif"/>
          <p:cNvPicPr>
            <a:picLocks noChangeAspect="1" noChangeArrowheads="1"/>
          </p:cNvPicPr>
          <p:nvPr/>
        </p:nvPicPr>
        <p:blipFill>
          <a:blip r:embed="rId2" cstate="print"/>
          <a:srcRect/>
          <a:stretch>
            <a:fillRect/>
          </a:stretch>
        </p:blipFill>
        <p:spPr bwMode="auto">
          <a:xfrm>
            <a:off x="457200" y="0"/>
            <a:ext cx="8229600" cy="6971436"/>
          </a:xfrm>
          <a:prstGeom prst="rect">
            <a:avLst/>
          </a:prstGeom>
          <a:noFill/>
        </p:spPr>
      </p:pic>
      <p:sp>
        <p:nvSpPr>
          <p:cNvPr id="6" name="Rectangle 5"/>
          <p:cNvSpPr/>
          <p:nvPr/>
        </p:nvSpPr>
        <p:spPr>
          <a:xfrm>
            <a:off x="533400" y="838200"/>
            <a:ext cx="3352800" cy="23622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2" descr="http://www.loc.gov/rr/program/bib/ourdocs/Images/federalist.jpg"/>
          <p:cNvPicPr>
            <a:picLocks noChangeAspect="1" noChangeArrowheads="1"/>
          </p:cNvPicPr>
          <p:nvPr/>
        </p:nvPicPr>
        <p:blipFill>
          <a:blip r:embed="rId3" cstate="print"/>
          <a:srcRect/>
          <a:stretch>
            <a:fillRect/>
          </a:stretch>
        </p:blipFill>
        <p:spPr bwMode="auto">
          <a:xfrm>
            <a:off x="0" y="4970162"/>
            <a:ext cx="1676400" cy="1887838"/>
          </a:xfrm>
          <a:prstGeom prst="rect">
            <a:avLst/>
          </a:prstGeom>
          <a:noFill/>
        </p:spPr>
      </p:pic>
      <p:sp>
        <p:nvSpPr>
          <p:cNvPr id="5" name="TextBox 4"/>
          <p:cNvSpPr txBox="1"/>
          <p:nvPr/>
        </p:nvSpPr>
        <p:spPr>
          <a:xfrm>
            <a:off x="762000" y="838200"/>
            <a:ext cx="3276600" cy="2308324"/>
          </a:xfrm>
          <a:prstGeom prst="rect">
            <a:avLst/>
          </a:prstGeom>
          <a:noFill/>
        </p:spPr>
        <p:txBody>
          <a:bodyPr wrap="square" rtlCol="0">
            <a:spAutoFit/>
          </a:bodyPr>
          <a:lstStyle/>
          <a:p>
            <a:r>
              <a:rPr lang="en-US" b="1" dirty="0" smtClean="0">
                <a:solidFill>
                  <a:prstClr val="black"/>
                </a:solidFill>
              </a:rPr>
              <a:t>1. Argued that a strong central </a:t>
            </a:r>
            <a:r>
              <a:rPr lang="en-US" b="1" dirty="0" err="1" smtClean="0">
                <a:solidFill>
                  <a:prstClr val="black"/>
                </a:solidFill>
              </a:rPr>
              <a:t>gov’t</a:t>
            </a:r>
            <a:r>
              <a:rPr lang="en-US" b="1" dirty="0" smtClean="0">
                <a:solidFill>
                  <a:prstClr val="black"/>
                </a:solidFill>
              </a:rPr>
              <a:t> could overcome the difficulties facing the new nation</a:t>
            </a:r>
          </a:p>
          <a:p>
            <a:r>
              <a:rPr lang="en-US" b="1" dirty="0" smtClean="0">
                <a:solidFill>
                  <a:prstClr val="black"/>
                </a:solidFill>
              </a:rPr>
              <a:t>2. Checks and balances would prevent any of the branches from gaining too much power over the people</a:t>
            </a:r>
            <a:endParaRPr lang="en-US" b="1" dirty="0">
              <a:solidFill>
                <a:prstClr val="black"/>
              </a:solidFill>
            </a:endParaRPr>
          </a:p>
        </p:txBody>
      </p:sp>
      <p:sp>
        <p:nvSpPr>
          <p:cNvPr id="7" name="Rectangle 6"/>
          <p:cNvSpPr/>
          <p:nvPr/>
        </p:nvSpPr>
        <p:spPr>
          <a:xfrm>
            <a:off x="2590800" y="4485858"/>
            <a:ext cx="39624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989001" y="4343400"/>
            <a:ext cx="5165997" cy="2123658"/>
          </a:xfrm>
          <a:prstGeom prst="rect">
            <a:avLst/>
          </a:prstGeom>
          <a:noFill/>
        </p:spPr>
        <p:txBody>
          <a:bodyPr wrap="square" lIns="91440" tIns="45720" rIns="91440" bIns="45720">
            <a:spAutoFit/>
          </a:bodyPr>
          <a:lstStyle/>
          <a:p>
            <a:pPr algn="ctr"/>
            <a:r>
              <a:rPr lang="en-US" sz="4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How did The Constitution get Ratified?</a:t>
            </a:r>
            <a:endPar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51279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3200" dirty="0" smtClean="0"/>
              <a:t>What are the 6 Big Ideas in the Constitution?</a:t>
            </a:r>
            <a:endParaRPr lang="en-US" sz="3200" dirty="0"/>
          </a:p>
        </p:txBody>
      </p:sp>
      <p:sp>
        <p:nvSpPr>
          <p:cNvPr id="4" name="Content Placeholder 3"/>
          <p:cNvSpPr>
            <a:spLocks noGrp="1"/>
          </p:cNvSpPr>
          <p:nvPr>
            <p:ph sz="half" idx="2"/>
          </p:nvPr>
        </p:nvSpPr>
        <p:spPr>
          <a:xfrm>
            <a:off x="228600" y="1600200"/>
            <a:ext cx="3581400" cy="5257800"/>
          </a:xfrm>
        </p:spPr>
        <p:txBody>
          <a:bodyPr>
            <a:normAutofit/>
          </a:bodyPr>
          <a:lstStyle/>
          <a:p>
            <a:pPr marL="457200" indent="-457200">
              <a:buFont typeface="+mj-lt"/>
              <a:buAutoNum type="arabicPeriod"/>
            </a:pPr>
            <a:r>
              <a:rPr lang="en-US" dirty="0" smtClean="0"/>
              <a:t>Limited Government</a:t>
            </a:r>
          </a:p>
          <a:p>
            <a:pPr marL="457200" indent="-457200">
              <a:buFont typeface="+mj-lt"/>
              <a:buAutoNum type="arabicPeriod"/>
            </a:pPr>
            <a:endParaRPr lang="en-US" dirty="0" smtClean="0"/>
          </a:p>
          <a:p>
            <a:pPr marL="457200" indent="-457200">
              <a:buFont typeface="+mj-lt"/>
              <a:buAutoNum type="arabicPeriod"/>
            </a:pPr>
            <a:r>
              <a:rPr lang="en-US" dirty="0" smtClean="0"/>
              <a:t>Judicial Review</a:t>
            </a:r>
          </a:p>
          <a:p>
            <a:pPr marL="457200" indent="-457200">
              <a:buFont typeface="+mj-lt"/>
              <a:buAutoNum type="arabicPeriod"/>
            </a:pPr>
            <a:endParaRPr lang="en-US" dirty="0" smtClean="0"/>
          </a:p>
          <a:p>
            <a:pPr marL="457200" indent="-457200">
              <a:buFont typeface="+mj-lt"/>
              <a:buAutoNum type="arabicPeriod"/>
            </a:pPr>
            <a:r>
              <a:rPr lang="en-US" dirty="0" smtClean="0"/>
              <a:t>Checks and Balances</a:t>
            </a:r>
          </a:p>
          <a:p>
            <a:pPr marL="457200" indent="-457200">
              <a:buFont typeface="+mj-lt"/>
              <a:buAutoNum type="arabicPeriod"/>
            </a:pPr>
            <a:endParaRPr lang="en-US" dirty="0" smtClean="0"/>
          </a:p>
          <a:p>
            <a:pPr marL="457200" indent="-457200">
              <a:buFont typeface="+mj-lt"/>
              <a:buAutoNum type="arabicPeriod"/>
            </a:pPr>
            <a:r>
              <a:rPr lang="en-US" dirty="0" smtClean="0"/>
              <a:t>Federalism</a:t>
            </a:r>
          </a:p>
          <a:p>
            <a:pPr marL="457200" indent="-457200">
              <a:buFont typeface="+mj-lt"/>
              <a:buAutoNum type="arabicPeriod"/>
            </a:pPr>
            <a:endParaRPr lang="en-US" dirty="0" smtClean="0"/>
          </a:p>
          <a:p>
            <a:pPr marL="457200" indent="-457200">
              <a:buFont typeface="+mj-lt"/>
              <a:buAutoNum type="arabicPeriod"/>
            </a:pPr>
            <a:r>
              <a:rPr lang="en-US" dirty="0" smtClean="0"/>
              <a:t>Separation of Powers</a:t>
            </a:r>
          </a:p>
          <a:p>
            <a:pPr marL="457200" indent="-457200">
              <a:buFont typeface="+mj-lt"/>
              <a:buAutoNum type="arabicPeriod"/>
            </a:pPr>
            <a:endParaRPr lang="en-US" dirty="0" smtClean="0"/>
          </a:p>
          <a:p>
            <a:pPr marL="457200" indent="-457200">
              <a:buFont typeface="+mj-lt"/>
              <a:buAutoNum type="arabicPeriod"/>
            </a:pPr>
            <a:r>
              <a:rPr lang="en-US" dirty="0" smtClean="0"/>
              <a:t>Popular Sovereignty</a:t>
            </a:r>
            <a:endParaRPr lang="en-US" b="1" dirty="0" smtClean="0"/>
          </a:p>
          <a:p>
            <a:pPr marL="457200" indent="-457200">
              <a:buFont typeface="+mj-lt"/>
              <a:buAutoNum type="arabicPeriod"/>
            </a:pPr>
            <a:endParaRPr lang="en-US" dirty="0"/>
          </a:p>
        </p:txBody>
      </p:sp>
      <p:sp>
        <p:nvSpPr>
          <p:cNvPr id="7" name="Text Placeholder 4"/>
          <p:cNvSpPr>
            <a:spLocks noGrp="1"/>
          </p:cNvSpPr>
          <p:nvPr>
            <p:ph type="body" idx="1"/>
          </p:nvPr>
        </p:nvSpPr>
        <p:spPr>
          <a:xfrm>
            <a:off x="228600" y="914400"/>
            <a:ext cx="4040188" cy="639762"/>
          </a:xfrm>
        </p:spPr>
        <p:txBody>
          <a:bodyPr>
            <a:normAutofit fontScale="85000" lnSpcReduction="10000"/>
          </a:bodyPr>
          <a:lstStyle/>
          <a:p>
            <a:r>
              <a:rPr lang="en-US" sz="2800" dirty="0" smtClean="0">
                <a:latin typeface="+mj-lt"/>
                <a:ea typeface="+mj-ea"/>
                <a:cs typeface="+mj-cs"/>
              </a:rPr>
              <a:t>Rephrased in your own Words </a:t>
            </a:r>
            <a:endParaRPr lang="en-US" sz="2800" dirty="0">
              <a:latin typeface="+mj-lt"/>
              <a:ea typeface="+mj-ea"/>
              <a:cs typeface="+mj-cs"/>
            </a:endParaRPr>
          </a:p>
        </p:txBody>
      </p:sp>
      <p:sp>
        <p:nvSpPr>
          <p:cNvPr id="8" name="Rectangle 7"/>
          <p:cNvSpPr/>
          <p:nvPr/>
        </p:nvSpPr>
        <p:spPr>
          <a:xfrm>
            <a:off x="3276600" y="6096000"/>
            <a:ext cx="5562600" cy="646331"/>
          </a:xfrm>
          <a:prstGeom prst="rect">
            <a:avLst/>
          </a:prstGeom>
        </p:spPr>
        <p:txBody>
          <a:bodyPr wrap="square">
            <a:spAutoFit/>
          </a:bodyPr>
          <a:lstStyle/>
          <a:p>
            <a:r>
              <a:rPr lang="en-US" dirty="0" smtClean="0">
                <a:solidFill>
                  <a:prstClr val="black"/>
                </a:solidFill>
                <a:sym typeface="Wingdings" pitchFamily="2" charset="2"/>
              </a:rPr>
              <a:t> “We the People” </a:t>
            </a:r>
            <a:r>
              <a:rPr lang="en-US" b="1" dirty="0" smtClean="0">
                <a:solidFill>
                  <a:prstClr val="black"/>
                </a:solidFill>
                <a:sym typeface="Wingdings" pitchFamily="2" charset="2"/>
              </a:rPr>
              <a:t>= the government is created by the people &amp; can govern only with their consent</a:t>
            </a:r>
            <a:endParaRPr lang="en-US" dirty="0">
              <a:solidFill>
                <a:prstClr val="black"/>
              </a:solidFill>
            </a:endParaRPr>
          </a:p>
        </p:txBody>
      </p:sp>
    </p:spTree>
    <p:extLst>
      <p:ext uri="{BB962C8B-B14F-4D97-AF65-F5344CB8AC3E}">
        <p14:creationId xmlns:p14="http://schemas.microsoft.com/office/powerpoint/2010/main" val="24113991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34962"/>
          </a:xfrm>
        </p:spPr>
        <p:txBody>
          <a:bodyPr>
            <a:normAutofit fontScale="90000"/>
          </a:bodyPr>
          <a:lstStyle/>
          <a:p>
            <a:r>
              <a:rPr lang="en-US" dirty="0" smtClean="0"/>
              <a:t>6 Big Ideas in the Constitution</a:t>
            </a:r>
            <a:endParaRPr lang="en-US" dirty="0"/>
          </a:p>
        </p:txBody>
      </p:sp>
      <p:sp>
        <p:nvSpPr>
          <p:cNvPr id="4" name="Content Placeholder 3"/>
          <p:cNvSpPr>
            <a:spLocks noGrp="1"/>
          </p:cNvSpPr>
          <p:nvPr>
            <p:ph sz="half" idx="2"/>
          </p:nvPr>
        </p:nvSpPr>
        <p:spPr>
          <a:xfrm>
            <a:off x="0" y="1295400"/>
            <a:ext cx="5410200" cy="5562600"/>
          </a:xfrm>
        </p:spPr>
        <p:txBody>
          <a:bodyPr>
            <a:normAutofit fontScale="92500" lnSpcReduction="10000"/>
          </a:bodyPr>
          <a:lstStyle/>
          <a:p>
            <a:pPr marL="457200" lvl="0" indent="-457200">
              <a:buFont typeface="+mj-lt"/>
              <a:buAutoNum type="arabicPeriod"/>
            </a:pPr>
            <a:r>
              <a:rPr lang="en-US" b="1" dirty="0" smtClean="0">
                <a:solidFill>
                  <a:prstClr val="black"/>
                </a:solidFill>
              </a:rPr>
              <a:t>Limited Government </a:t>
            </a:r>
          </a:p>
          <a:p>
            <a:pPr marL="914400" lvl="1" indent="-457200"/>
            <a:r>
              <a:rPr lang="en-US" dirty="0" smtClean="0">
                <a:solidFill>
                  <a:prstClr val="black"/>
                </a:solidFill>
              </a:rPr>
              <a:t>The government has only the powers the constitution provided </a:t>
            </a:r>
          </a:p>
          <a:p>
            <a:pPr marL="457200" lvl="0" indent="-457200">
              <a:buFont typeface="+mj-lt"/>
              <a:buAutoNum type="arabicPeriod"/>
            </a:pPr>
            <a:r>
              <a:rPr lang="en-US" b="1" dirty="0" smtClean="0">
                <a:solidFill>
                  <a:prstClr val="black"/>
                </a:solidFill>
              </a:rPr>
              <a:t>Judicial Review</a:t>
            </a:r>
          </a:p>
          <a:p>
            <a:pPr marL="914400" lvl="1" indent="-457200"/>
            <a:r>
              <a:rPr lang="en-US" dirty="0" smtClean="0">
                <a:solidFill>
                  <a:prstClr val="black"/>
                </a:solidFill>
              </a:rPr>
              <a:t>Courts job is to interpret the Constitution and determine if law is valid or not</a:t>
            </a:r>
            <a:endParaRPr lang="en-US" b="1" dirty="0" smtClean="0">
              <a:solidFill>
                <a:prstClr val="black"/>
              </a:solidFill>
            </a:endParaRPr>
          </a:p>
          <a:p>
            <a:pPr marL="457200" lvl="0" indent="-457200">
              <a:buFont typeface="+mj-lt"/>
              <a:buAutoNum type="arabicPeriod"/>
            </a:pPr>
            <a:r>
              <a:rPr lang="en-US" b="1" dirty="0" smtClean="0">
                <a:solidFill>
                  <a:prstClr val="black"/>
                </a:solidFill>
              </a:rPr>
              <a:t>Checks and Balances</a:t>
            </a:r>
          </a:p>
          <a:p>
            <a:pPr marL="914400" lvl="1" indent="-457200"/>
            <a:r>
              <a:rPr lang="en-US" dirty="0" smtClean="0">
                <a:solidFill>
                  <a:prstClr val="black"/>
                </a:solidFill>
              </a:rPr>
              <a:t>Each branch of government has the power to limit the actions of the other two</a:t>
            </a:r>
            <a:endParaRPr lang="en-US" b="1" dirty="0" smtClean="0">
              <a:solidFill>
                <a:prstClr val="black"/>
              </a:solidFill>
            </a:endParaRPr>
          </a:p>
          <a:p>
            <a:pPr marL="457200" lvl="0" indent="-457200">
              <a:buFont typeface="+mj-lt"/>
              <a:buAutoNum type="arabicPeriod"/>
            </a:pPr>
            <a:r>
              <a:rPr lang="en-US" b="1" dirty="0" smtClean="0">
                <a:solidFill>
                  <a:prstClr val="black"/>
                </a:solidFill>
              </a:rPr>
              <a:t>Federalism </a:t>
            </a:r>
          </a:p>
          <a:p>
            <a:pPr marL="914400" lvl="1" indent="-457200"/>
            <a:r>
              <a:rPr lang="en-US" dirty="0" smtClean="0">
                <a:solidFill>
                  <a:prstClr val="black"/>
                </a:solidFill>
              </a:rPr>
              <a:t>The federal government and state governments share power</a:t>
            </a:r>
            <a:endParaRPr lang="en-US" b="1" dirty="0" smtClean="0">
              <a:solidFill>
                <a:prstClr val="black"/>
              </a:solidFill>
            </a:endParaRPr>
          </a:p>
          <a:p>
            <a:pPr marL="457200" indent="-457200">
              <a:buFont typeface="+mj-lt"/>
              <a:buAutoNum type="arabicPeriod"/>
            </a:pPr>
            <a:r>
              <a:rPr lang="en-US" b="1" dirty="0" smtClean="0">
                <a:solidFill>
                  <a:prstClr val="black"/>
                </a:solidFill>
              </a:rPr>
              <a:t>Separation of Powers</a:t>
            </a:r>
          </a:p>
          <a:p>
            <a:pPr marL="914400" lvl="1" indent="-457200"/>
            <a:r>
              <a:rPr lang="en-US" dirty="0" smtClean="0">
                <a:solidFill>
                  <a:prstClr val="black"/>
                </a:solidFill>
              </a:rPr>
              <a:t>The government’s power is divided</a:t>
            </a:r>
            <a:endParaRPr lang="en-US" b="1" dirty="0" smtClean="0">
              <a:solidFill>
                <a:prstClr val="black"/>
              </a:solidFill>
            </a:endParaRPr>
          </a:p>
          <a:p>
            <a:pPr marL="457200" lvl="0" indent="-457200">
              <a:buFont typeface="+mj-lt"/>
              <a:buAutoNum type="arabicPeriod"/>
            </a:pPr>
            <a:r>
              <a:rPr lang="en-US" b="1" dirty="0" smtClean="0">
                <a:solidFill>
                  <a:prstClr val="black"/>
                </a:solidFill>
              </a:rPr>
              <a:t>Popular </a:t>
            </a:r>
            <a:r>
              <a:rPr lang="en-US" b="1" dirty="0">
                <a:solidFill>
                  <a:prstClr val="black"/>
                </a:solidFill>
              </a:rPr>
              <a:t>Sovereignty</a:t>
            </a:r>
          </a:p>
          <a:p>
            <a:pPr marL="914400" lvl="1" indent="-457200"/>
            <a:r>
              <a:rPr lang="en-US" dirty="0">
                <a:solidFill>
                  <a:prstClr val="black"/>
                </a:solidFill>
              </a:rPr>
              <a:t>The people are the source of the governments </a:t>
            </a:r>
            <a:r>
              <a:rPr lang="en-US" dirty="0" smtClean="0">
                <a:solidFill>
                  <a:prstClr val="black"/>
                </a:solidFill>
              </a:rPr>
              <a:t>power</a:t>
            </a:r>
            <a:endParaRPr lang="en-US" dirty="0">
              <a:solidFill>
                <a:prstClr val="black"/>
              </a:solidFill>
            </a:endParaRPr>
          </a:p>
        </p:txBody>
      </p:sp>
      <p:sp>
        <p:nvSpPr>
          <p:cNvPr id="5" name="Text Placeholder 4"/>
          <p:cNvSpPr>
            <a:spLocks noGrp="1"/>
          </p:cNvSpPr>
          <p:nvPr>
            <p:ph type="body" sz="quarter" idx="3"/>
          </p:nvPr>
        </p:nvSpPr>
        <p:spPr>
          <a:xfrm>
            <a:off x="685800" y="381000"/>
            <a:ext cx="7696200" cy="685800"/>
          </a:xfrm>
        </p:spPr>
        <p:txBody>
          <a:bodyPr>
            <a:normAutofit fontScale="62500" lnSpcReduction="20000"/>
          </a:bodyPr>
          <a:lstStyle/>
          <a:p>
            <a:r>
              <a:rPr lang="en-US" sz="2800" dirty="0" smtClean="0">
                <a:latin typeface="+mj-lt"/>
                <a:ea typeface="+mj-ea"/>
                <a:cs typeface="+mj-cs"/>
              </a:rPr>
              <a:t>The following are examples of each Big Idea.  Identify what each part says &amp; explain how this is an example of one of the Principles of the Constitution.</a:t>
            </a:r>
            <a:endParaRPr lang="en-US" sz="2800" dirty="0">
              <a:latin typeface="+mj-lt"/>
              <a:ea typeface="+mj-ea"/>
              <a:cs typeface="+mj-cs"/>
            </a:endParaRPr>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3322424917"/>
              </p:ext>
            </p:extLst>
          </p:nvPr>
        </p:nvGraphicFramePr>
        <p:xfrm>
          <a:off x="5334000" y="990600"/>
          <a:ext cx="3810000" cy="5570469"/>
        </p:xfrm>
        <a:graphic>
          <a:graphicData uri="http://schemas.openxmlformats.org/drawingml/2006/table">
            <a:tbl>
              <a:tblPr firstRow="1" bandRow="1">
                <a:tableStyleId>{5C22544A-7EE6-4342-B048-85BDC9FD1C3A}</a:tableStyleId>
              </a:tblPr>
              <a:tblGrid>
                <a:gridCol w="1270000">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1270000">
                  <a:extLst>
                    <a:ext uri="{9D8B030D-6E8A-4147-A177-3AD203B41FA5}">
                      <a16:colId xmlns:a16="http://schemas.microsoft.com/office/drawing/2014/main" val="20002"/>
                    </a:ext>
                  </a:extLst>
                </a:gridCol>
              </a:tblGrid>
              <a:tr h="398723">
                <a:tc>
                  <a:txBody>
                    <a:bodyPr/>
                    <a:lstStyle/>
                    <a:p>
                      <a:r>
                        <a:rPr lang="en-US" dirty="0" smtClean="0"/>
                        <a:t>Article</a:t>
                      </a:r>
                      <a:endParaRPr lang="en-US" dirty="0"/>
                    </a:p>
                  </a:txBody>
                  <a:tcPr/>
                </a:tc>
                <a:tc>
                  <a:txBody>
                    <a:bodyPr/>
                    <a:lstStyle/>
                    <a:p>
                      <a:r>
                        <a:rPr lang="en-US" dirty="0" smtClean="0"/>
                        <a:t>Section</a:t>
                      </a:r>
                      <a:endParaRPr lang="en-US" dirty="0"/>
                    </a:p>
                  </a:txBody>
                  <a:tcPr/>
                </a:tc>
                <a:tc>
                  <a:txBody>
                    <a:bodyPr/>
                    <a:lstStyle/>
                    <a:p>
                      <a:r>
                        <a:rPr lang="en-US" dirty="0" smtClean="0"/>
                        <a:t>Clause</a:t>
                      </a:r>
                      <a:endParaRPr lang="en-US" dirty="0"/>
                    </a:p>
                  </a:txBody>
                  <a:tcPr/>
                </a:tc>
                <a:extLst>
                  <a:ext uri="{0D108BD9-81ED-4DB2-BD59-A6C34878D82A}">
                    <a16:rowId xmlns:a16="http://schemas.microsoft.com/office/drawing/2014/main" val="10000"/>
                  </a:ext>
                </a:extLst>
              </a:tr>
              <a:tr h="363277">
                <a:tc>
                  <a:txBody>
                    <a:bodyPr/>
                    <a:lstStyle/>
                    <a:p>
                      <a:r>
                        <a:rPr lang="en-US" dirty="0" smtClean="0"/>
                        <a:t>Article 1</a:t>
                      </a:r>
                    </a:p>
                  </a:txBody>
                  <a:tcPr/>
                </a:tc>
                <a:tc>
                  <a:txBody>
                    <a:bodyPr/>
                    <a:lstStyle/>
                    <a:p>
                      <a:r>
                        <a:rPr lang="en-US" dirty="0" smtClean="0"/>
                        <a:t>Sect</a:t>
                      </a:r>
                      <a:r>
                        <a:rPr lang="en-US" baseline="0" dirty="0" smtClean="0"/>
                        <a:t> 9</a:t>
                      </a:r>
                      <a:endParaRPr lang="en-US" dirty="0"/>
                    </a:p>
                  </a:txBody>
                  <a:tcPr/>
                </a:tc>
                <a:tc>
                  <a:txBody>
                    <a:bodyPr/>
                    <a:lstStyle/>
                    <a:p>
                      <a:r>
                        <a:rPr lang="en-US" dirty="0" smtClean="0"/>
                        <a:t>Clause</a:t>
                      </a:r>
                      <a:r>
                        <a:rPr lang="en-US" baseline="0" dirty="0" smtClean="0"/>
                        <a:t> 2</a:t>
                      </a:r>
                      <a:endParaRPr lang="en-US" dirty="0"/>
                    </a:p>
                  </a:txBody>
                  <a:tcPr/>
                </a:tc>
                <a:extLst>
                  <a:ext uri="{0D108BD9-81ED-4DB2-BD59-A6C34878D82A}">
                    <a16:rowId xmlns:a16="http://schemas.microsoft.com/office/drawing/2014/main" val="10001"/>
                  </a:ext>
                </a:extLst>
              </a:tr>
              <a:tr h="344103">
                <a:tc gridSpan="3">
                  <a:txBody>
                    <a:bodyPr/>
                    <a:lstStyle/>
                    <a:p>
                      <a:endParaRPr lang="en-US" sz="1400" dirty="0" smtClean="0"/>
                    </a:p>
                    <a:p>
                      <a:endParaRPr lang="en-US" sz="1400" dirty="0"/>
                    </a:p>
                  </a:txBody>
                  <a:tcP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2"/>
                  </a:ext>
                </a:extLst>
              </a:tr>
              <a:tr h="491576">
                <a:tc>
                  <a:txBody>
                    <a:bodyPr/>
                    <a:lstStyle/>
                    <a:p>
                      <a:r>
                        <a:rPr lang="en-US" dirty="0" smtClean="0"/>
                        <a:t>Article 3</a:t>
                      </a:r>
                    </a:p>
                  </a:txBody>
                  <a:tcPr/>
                </a:tc>
                <a:tc>
                  <a:txBody>
                    <a:bodyPr/>
                    <a:lstStyle/>
                    <a:p>
                      <a:r>
                        <a:rPr lang="en-US" dirty="0" smtClean="0"/>
                        <a:t>Sect</a:t>
                      </a:r>
                      <a:r>
                        <a:rPr lang="en-US" baseline="0" dirty="0" smtClean="0"/>
                        <a:t> 2</a:t>
                      </a:r>
                      <a:endParaRPr lang="en-US" dirty="0"/>
                    </a:p>
                  </a:txBody>
                  <a:tcPr/>
                </a:tc>
                <a:tc>
                  <a:txBody>
                    <a:bodyPr/>
                    <a:lstStyle/>
                    <a:p>
                      <a:r>
                        <a:rPr lang="en-US" dirty="0" smtClean="0"/>
                        <a:t>Clause 2</a:t>
                      </a:r>
                      <a:endParaRPr lang="en-US" dirty="0"/>
                    </a:p>
                  </a:txBody>
                  <a:tcPr/>
                </a:tc>
                <a:extLst>
                  <a:ext uri="{0D108BD9-81ED-4DB2-BD59-A6C34878D82A}">
                    <a16:rowId xmlns:a16="http://schemas.microsoft.com/office/drawing/2014/main" val="10003"/>
                  </a:ext>
                </a:extLst>
              </a:tr>
              <a:tr h="478895">
                <a:tc gridSpan="3">
                  <a:txBody>
                    <a:bodyPr/>
                    <a:lstStyle/>
                    <a:p>
                      <a:endParaRPr lang="en-US" sz="1400"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4"/>
                  </a:ext>
                </a:extLst>
              </a:tr>
              <a:tr h="491576">
                <a:tc>
                  <a:txBody>
                    <a:bodyPr/>
                    <a:lstStyle/>
                    <a:p>
                      <a:r>
                        <a:rPr lang="en-US" sz="1400" dirty="0" smtClean="0"/>
                        <a:t>Article 1</a:t>
                      </a:r>
                    </a:p>
                  </a:txBody>
                  <a:tcPr/>
                </a:tc>
                <a:tc>
                  <a:txBody>
                    <a:bodyPr/>
                    <a:lstStyle/>
                    <a:p>
                      <a:r>
                        <a:rPr lang="en-US" sz="1400" dirty="0" smtClean="0"/>
                        <a:t>Sect</a:t>
                      </a:r>
                      <a:r>
                        <a:rPr lang="en-US" sz="1400" baseline="0" dirty="0" smtClean="0"/>
                        <a:t> 7</a:t>
                      </a:r>
                      <a:endParaRPr lang="en-US" sz="1400" dirty="0"/>
                    </a:p>
                  </a:txBody>
                  <a:tcPr/>
                </a:tc>
                <a:tc>
                  <a:txBody>
                    <a:bodyPr/>
                    <a:lstStyle/>
                    <a:p>
                      <a:r>
                        <a:rPr lang="en-US" dirty="0" smtClean="0"/>
                        <a:t>Clause</a:t>
                      </a:r>
                      <a:r>
                        <a:rPr lang="en-US" baseline="0" dirty="0" smtClean="0"/>
                        <a:t> 2</a:t>
                      </a:r>
                      <a:endParaRPr lang="en-US" dirty="0"/>
                    </a:p>
                  </a:txBody>
                  <a:tcPr/>
                </a:tc>
                <a:extLst>
                  <a:ext uri="{0D108BD9-81ED-4DB2-BD59-A6C34878D82A}">
                    <a16:rowId xmlns:a16="http://schemas.microsoft.com/office/drawing/2014/main" val="10005"/>
                  </a:ext>
                </a:extLst>
              </a:tr>
              <a:tr h="491576">
                <a:tc gridSpan="3">
                  <a:txBody>
                    <a:bodyPr/>
                    <a:lstStyle/>
                    <a:p>
                      <a:endParaRPr lang="en-US" sz="1400"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6"/>
                  </a:ext>
                </a:extLst>
              </a:tr>
              <a:tr h="259157">
                <a:tc>
                  <a:txBody>
                    <a:bodyPr/>
                    <a:lstStyle/>
                    <a:p>
                      <a:r>
                        <a:rPr lang="en-US" dirty="0" smtClean="0"/>
                        <a:t>Article 1</a:t>
                      </a:r>
                    </a:p>
                    <a:p>
                      <a:endParaRPr lang="en-US" dirty="0" smtClean="0"/>
                    </a:p>
                  </a:txBody>
                  <a:tcPr/>
                </a:tc>
                <a:tc>
                  <a:txBody>
                    <a:bodyPr/>
                    <a:lstStyle/>
                    <a:p>
                      <a:r>
                        <a:rPr lang="en-US" dirty="0" smtClean="0"/>
                        <a:t>Sect 10</a:t>
                      </a:r>
                      <a:endParaRPr lang="en-US" dirty="0"/>
                    </a:p>
                  </a:txBody>
                  <a:tcPr/>
                </a:tc>
                <a:tc>
                  <a:txBody>
                    <a:bodyPr/>
                    <a:lstStyle/>
                    <a:p>
                      <a:r>
                        <a:rPr lang="en-US" dirty="0" smtClean="0"/>
                        <a:t>Clause 1</a:t>
                      </a:r>
                      <a:endParaRPr lang="en-US" dirty="0"/>
                    </a:p>
                  </a:txBody>
                  <a:tcPr/>
                </a:tc>
                <a:extLst>
                  <a:ext uri="{0D108BD9-81ED-4DB2-BD59-A6C34878D82A}">
                    <a16:rowId xmlns:a16="http://schemas.microsoft.com/office/drawing/2014/main" val="10007"/>
                  </a:ext>
                </a:extLst>
              </a:tr>
              <a:tr h="259157">
                <a:tc gridSpan="3">
                  <a:txBody>
                    <a:bodyPr/>
                    <a:lstStyle/>
                    <a:p>
                      <a:endParaRPr lang="en-US" dirty="0" smtClean="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8"/>
                  </a:ext>
                </a:extLst>
              </a:tr>
              <a:tr h="491576">
                <a:tc>
                  <a:txBody>
                    <a:bodyPr/>
                    <a:lstStyle/>
                    <a:p>
                      <a:r>
                        <a:rPr lang="en-US" dirty="0" smtClean="0"/>
                        <a:t>Article</a:t>
                      </a:r>
                      <a:r>
                        <a:rPr lang="en-US" baseline="0" dirty="0" smtClean="0"/>
                        <a:t> II</a:t>
                      </a:r>
                      <a:endParaRPr lang="en-US" dirty="0" smtClean="0"/>
                    </a:p>
                  </a:txBody>
                  <a:tcPr/>
                </a:tc>
                <a:tc>
                  <a:txBody>
                    <a:bodyPr/>
                    <a:lstStyle/>
                    <a:p>
                      <a:r>
                        <a:rPr lang="en-US" dirty="0" smtClean="0"/>
                        <a:t>Sect 2</a:t>
                      </a:r>
                      <a:endParaRPr lang="en-US" dirty="0"/>
                    </a:p>
                  </a:txBody>
                  <a:tcPr/>
                </a:tc>
                <a:tc>
                  <a:txBody>
                    <a:bodyPr/>
                    <a:lstStyle/>
                    <a:p>
                      <a:r>
                        <a:rPr lang="en-US" dirty="0" smtClean="0"/>
                        <a:t>Clause</a:t>
                      </a:r>
                      <a:r>
                        <a:rPr lang="en-US" baseline="0" dirty="0" smtClean="0"/>
                        <a:t> 2</a:t>
                      </a:r>
                      <a:endParaRPr lang="en-US" dirty="0"/>
                    </a:p>
                  </a:txBody>
                  <a:tcPr/>
                </a:tc>
                <a:extLst>
                  <a:ext uri="{0D108BD9-81ED-4DB2-BD59-A6C34878D82A}">
                    <a16:rowId xmlns:a16="http://schemas.microsoft.com/office/drawing/2014/main" val="10009"/>
                  </a:ext>
                </a:extLst>
              </a:tr>
              <a:tr h="438064">
                <a:tc gridSpan="3">
                  <a:txBody>
                    <a:bodyPr/>
                    <a:lstStyle/>
                    <a:p>
                      <a:endParaRPr lang="en-US" sz="1400"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10"/>
                  </a:ext>
                </a:extLst>
              </a:tr>
              <a:tr h="398723">
                <a:tc gridSpan="3">
                  <a:txBody>
                    <a:bodyPr/>
                    <a:lstStyle/>
                    <a:p>
                      <a:r>
                        <a:rPr lang="en-US" dirty="0" smtClean="0"/>
                        <a:t>The Preamble says</a:t>
                      </a:r>
                      <a:r>
                        <a:rPr lang="en-US" baseline="0" dirty="0" smtClean="0"/>
                        <a:t> “We the People…”</a:t>
                      </a:r>
                      <a:endParaRPr lang="en-US" dirty="0" smtClean="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11"/>
                  </a:ext>
                </a:extLst>
              </a:tr>
            </a:tbl>
          </a:graphicData>
        </a:graphic>
      </p:graphicFrame>
      <p:sp>
        <p:nvSpPr>
          <p:cNvPr id="10" name="Right Arrow 9"/>
          <p:cNvSpPr/>
          <p:nvPr/>
        </p:nvSpPr>
        <p:spPr>
          <a:xfrm>
            <a:off x="4267200" y="6400800"/>
            <a:ext cx="914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ight Arrow 10"/>
          <p:cNvSpPr/>
          <p:nvPr/>
        </p:nvSpPr>
        <p:spPr>
          <a:xfrm>
            <a:off x="4343400" y="5334000"/>
            <a:ext cx="914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Arrow 11"/>
          <p:cNvSpPr/>
          <p:nvPr/>
        </p:nvSpPr>
        <p:spPr>
          <a:xfrm>
            <a:off x="4419600" y="2514600"/>
            <a:ext cx="914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5486400" y="1828800"/>
            <a:ext cx="3657600" cy="523220"/>
          </a:xfrm>
          <a:prstGeom prst="rect">
            <a:avLst/>
          </a:prstGeom>
        </p:spPr>
        <p:txBody>
          <a:bodyPr wrap="square">
            <a:spAutoFit/>
          </a:bodyPr>
          <a:lstStyle/>
          <a:p>
            <a:r>
              <a:rPr lang="en-US" sz="1400" dirty="0" smtClean="0">
                <a:solidFill>
                  <a:prstClr val="black"/>
                </a:solidFill>
              </a:rPr>
              <a:t>The </a:t>
            </a:r>
            <a:r>
              <a:rPr lang="en-US" sz="1400" dirty="0" err="1" smtClean="0">
                <a:solidFill>
                  <a:prstClr val="black"/>
                </a:solidFill>
              </a:rPr>
              <a:t>gov’t</a:t>
            </a:r>
            <a:r>
              <a:rPr lang="en-US" sz="1400" dirty="0" smtClean="0">
                <a:solidFill>
                  <a:prstClr val="black"/>
                </a:solidFill>
              </a:rPr>
              <a:t> can not suspend right of habeas corpus unless rebellion or invasion </a:t>
            </a:r>
            <a:endParaRPr lang="en-US" sz="1400" dirty="0">
              <a:solidFill>
                <a:prstClr val="black"/>
              </a:solidFill>
            </a:endParaRPr>
          </a:p>
        </p:txBody>
      </p:sp>
      <p:sp>
        <p:nvSpPr>
          <p:cNvPr id="14" name="Rectangle 13"/>
          <p:cNvSpPr/>
          <p:nvPr/>
        </p:nvSpPr>
        <p:spPr>
          <a:xfrm>
            <a:off x="5715000" y="2743200"/>
            <a:ext cx="3124200" cy="523220"/>
          </a:xfrm>
          <a:prstGeom prst="rect">
            <a:avLst/>
          </a:prstGeom>
        </p:spPr>
        <p:txBody>
          <a:bodyPr wrap="square">
            <a:spAutoFit/>
          </a:bodyPr>
          <a:lstStyle/>
          <a:p>
            <a:r>
              <a:rPr lang="en-US" sz="1400" dirty="0" smtClean="0">
                <a:solidFill>
                  <a:prstClr val="black"/>
                </a:solidFill>
              </a:rPr>
              <a:t>“The judicial powers shall extend to… all cases… under the Constitution”</a:t>
            </a:r>
            <a:endParaRPr lang="en-US" sz="1400" dirty="0">
              <a:solidFill>
                <a:prstClr val="black"/>
              </a:solidFill>
            </a:endParaRPr>
          </a:p>
        </p:txBody>
      </p:sp>
      <p:sp>
        <p:nvSpPr>
          <p:cNvPr id="15" name="Right Arrow 14"/>
          <p:cNvSpPr/>
          <p:nvPr/>
        </p:nvSpPr>
        <p:spPr>
          <a:xfrm>
            <a:off x="4419600" y="1447800"/>
            <a:ext cx="914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a:off x="4419600" y="3352800"/>
            <a:ext cx="914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ight Arrow 16"/>
          <p:cNvSpPr/>
          <p:nvPr/>
        </p:nvSpPr>
        <p:spPr>
          <a:xfrm>
            <a:off x="4419600" y="4419600"/>
            <a:ext cx="914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5410200" y="3733800"/>
            <a:ext cx="3733800" cy="523220"/>
          </a:xfrm>
          <a:prstGeom prst="rect">
            <a:avLst/>
          </a:prstGeom>
        </p:spPr>
        <p:txBody>
          <a:bodyPr wrap="square">
            <a:spAutoFit/>
          </a:bodyPr>
          <a:lstStyle/>
          <a:p>
            <a:r>
              <a:rPr lang="en-US" sz="1400" dirty="0" smtClean="0">
                <a:solidFill>
                  <a:prstClr val="black"/>
                </a:solidFill>
              </a:rPr>
              <a:t>The President can veto a Bill… which can then be passed by Congress with 2/3</a:t>
            </a:r>
            <a:r>
              <a:rPr lang="en-US" sz="1400" baseline="30000" dirty="0" smtClean="0">
                <a:solidFill>
                  <a:prstClr val="black"/>
                </a:solidFill>
              </a:rPr>
              <a:t>rd</a:t>
            </a:r>
            <a:r>
              <a:rPr lang="en-US" sz="1400" dirty="0" smtClean="0">
                <a:solidFill>
                  <a:prstClr val="black"/>
                </a:solidFill>
              </a:rPr>
              <a:t> majority </a:t>
            </a:r>
            <a:endParaRPr lang="en-US" sz="1400" dirty="0">
              <a:solidFill>
                <a:prstClr val="black"/>
              </a:solidFill>
            </a:endParaRPr>
          </a:p>
        </p:txBody>
      </p:sp>
      <p:sp>
        <p:nvSpPr>
          <p:cNvPr id="19" name="Rectangle 18"/>
          <p:cNvSpPr/>
          <p:nvPr/>
        </p:nvSpPr>
        <p:spPr>
          <a:xfrm>
            <a:off x="5410200" y="5715000"/>
            <a:ext cx="3733800" cy="523220"/>
          </a:xfrm>
          <a:prstGeom prst="rect">
            <a:avLst/>
          </a:prstGeom>
        </p:spPr>
        <p:txBody>
          <a:bodyPr wrap="square">
            <a:spAutoFit/>
          </a:bodyPr>
          <a:lstStyle/>
          <a:p>
            <a:r>
              <a:rPr lang="en-US" sz="1400" dirty="0" smtClean="0">
                <a:solidFill>
                  <a:prstClr val="black"/>
                </a:solidFill>
              </a:rPr>
              <a:t>Pres. &amp; Congress must agree before a treaty goes into effect</a:t>
            </a:r>
            <a:endParaRPr lang="en-US" sz="1400" dirty="0">
              <a:solidFill>
                <a:prstClr val="black"/>
              </a:solidFill>
            </a:endParaRPr>
          </a:p>
        </p:txBody>
      </p:sp>
      <p:sp>
        <p:nvSpPr>
          <p:cNvPr id="20" name="Rectangle 19"/>
          <p:cNvSpPr/>
          <p:nvPr/>
        </p:nvSpPr>
        <p:spPr>
          <a:xfrm>
            <a:off x="5562600" y="4876800"/>
            <a:ext cx="3156377" cy="369332"/>
          </a:xfrm>
          <a:prstGeom prst="rect">
            <a:avLst/>
          </a:prstGeom>
        </p:spPr>
        <p:txBody>
          <a:bodyPr wrap="none">
            <a:spAutoFit/>
          </a:bodyPr>
          <a:lstStyle/>
          <a:p>
            <a:r>
              <a:rPr lang="en-US" dirty="0" smtClean="0">
                <a:solidFill>
                  <a:prstClr val="black"/>
                </a:solidFill>
              </a:rPr>
              <a:t>List of powers denied the states</a:t>
            </a:r>
          </a:p>
        </p:txBody>
      </p:sp>
    </p:spTree>
    <p:extLst>
      <p:ext uri="{BB962C8B-B14F-4D97-AF65-F5344CB8AC3E}">
        <p14:creationId xmlns:p14="http://schemas.microsoft.com/office/powerpoint/2010/main" val="22113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914400"/>
          </a:xfrm>
        </p:spPr>
        <p:txBody>
          <a:bodyPr/>
          <a:lstStyle/>
          <a:p>
            <a:r>
              <a:rPr lang="en-US" dirty="0" smtClean="0"/>
              <a:t>Expansion</a:t>
            </a:r>
            <a:endParaRPr lang="en-US" dirty="0"/>
          </a:p>
        </p:txBody>
      </p:sp>
      <p:sp>
        <p:nvSpPr>
          <p:cNvPr id="3" name="Subtitle 2"/>
          <p:cNvSpPr>
            <a:spLocks noGrp="1"/>
          </p:cNvSpPr>
          <p:nvPr>
            <p:ph type="subTitle" idx="1"/>
          </p:nvPr>
        </p:nvSpPr>
        <p:spPr>
          <a:xfrm>
            <a:off x="381000" y="1295400"/>
            <a:ext cx="8305800" cy="1752600"/>
          </a:xfrm>
        </p:spPr>
        <p:txBody>
          <a:bodyPr>
            <a:normAutofit/>
          </a:bodyPr>
          <a:lstStyle/>
          <a:p>
            <a:pPr indent="457200">
              <a:spcBef>
                <a:spcPts val="0"/>
              </a:spcBef>
            </a:pPr>
            <a:r>
              <a:rPr lang="en-US" dirty="0">
                <a:ea typeface="Calibri"/>
                <a:cs typeface="Times New Roman"/>
              </a:rPr>
              <a:t>How did American expansion reflect the development of an American identity and </a:t>
            </a:r>
            <a:r>
              <a:rPr lang="en-US" dirty="0" smtClean="0">
                <a:ea typeface="Calibri"/>
                <a:cs typeface="Times New Roman"/>
              </a:rPr>
              <a:t>American nationalism</a:t>
            </a:r>
            <a:r>
              <a:rPr lang="en-US" dirty="0">
                <a:ea typeface="Calibri"/>
                <a:cs typeface="Times New Roman"/>
              </a:rPr>
              <a:t>? </a:t>
            </a:r>
          </a:p>
          <a:p>
            <a:endParaRPr lang="en-US" dirty="0"/>
          </a:p>
        </p:txBody>
      </p:sp>
      <p:pic>
        <p:nvPicPr>
          <p:cNvPr id="19458" name="Picture 2" descr="http://upload.wikimedia.org/wikipedia/commons/thumb/1/12/American_progress.JPG/1010px-American_progress.JPG"/>
          <p:cNvPicPr>
            <a:picLocks noChangeAspect="1" noChangeArrowheads="1"/>
          </p:cNvPicPr>
          <p:nvPr/>
        </p:nvPicPr>
        <p:blipFill>
          <a:blip r:embed="rId2" cstate="print"/>
          <a:srcRect/>
          <a:stretch>
            <a:fillRect/>
          </a:stretch>
        </p:blipFill>
        <p:spPr bwMode="auto">
          <a:xfrm>
            <a:off x="1828800" y="2917781"/>
            <a:ext cx="5181798" cy="3940219"/>
          </a:xfrm>
          <a:prstGeom prst="rect">
            <a:avLst/>
          </a:prstGeom>
          <a:noFill/>
        </p:spPr>
      </p:pic>
    </p:spTree>
    <p:extLst>
      <p:ext uri="{BB962C8B-B14F-4D97-AF65-F5344CB8AC3E}">
        <p14:creationId xmlns:p14="http://schemas.microsoft.com/office/powerpoint/2010/main" val="741554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381000"/>
          </a:xfrm>
        </p:spPr>
        <p:txBody>
          <a:bodyPr>
            <a:normAutofit fontScale="90000"/>
          </a:bodyPr>
          <a:lstStyle/>
          <a:p>
            <a:r>
              <a:rPr lang="en-US" sz="3100" dirty="0" smtClean="0"/>
              <a:t>The British Colonies – </a:t>
            </a:r>
            <a:r>
              <a:rPr lang="en-US" sz="2800" dirty="0" smtClean="0"/>
              <a:t>Comparing Regional Cultures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1861122"/>
              </p:ext>
            </p:extLst>
          </p:nvPr>
        </p:nvGraphicFramePr>
        <p:xfrm>
          <a:off x="0" y="381000"/>
          <a:ext cx="9220200" cy="652272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7010400">
                  <a:extLst>
                    <a:ext uri="{9D8B030D-6E8A-4147-A177-3AD203B41FA5}">
                      <a16:colId xmlns:a16="http://schemas.microsoft.com/office/drawing/2014/main" val="20001"/>
                    </a:ext>
                  </a:extLst>
                </a:gridCol>
              </a:tblGrid>
              <a:tr h="314325">
                <a:tc>
                  <a:txBody>
                    <a:bodyPr/>
                    <a:lstStyle/>
                    <a:p>
                      <a:r>
                        <a:rPr lang="en-US" dirty="0" smtClean="0"/>
                        <a:t>Main Idea</a:t>
                      </a:r>
                      <a:endParaRPr lang="en-US" dirty="0"/>
                    </a:p>
                  </a:txBody>
                  <a:tcPr/>
                </a:tc>
                <a:tc>
                  <a:txBody>
                    <a:bodyPr/>
                    <a:lstStyle/>
                    <a:p>
                      <a:r>
                        <a:rPr lang="en-US" dirty="0" smtClean="0"/>
                        <a:t>Supporting Detail</a:t>
                      </a:r>
                      <a:endParaRPr lang="en-US" dirty="0"/>
                    </a:p>
                  </a:txBody>
                  <a:tcPr/>
                </a:tc>
                <a:extLst>
                  <a:ext uri="{0D108BD9-81ED-4DB2-BD59-A6C34878D82A}">
                    <a16:rowId xmlns:a16="http://schemas.microsoft.com/office/drawing/2014/main" val="10000"/>
                  </a:ext>
                </a:extLst>
              </a:tr>
              <a:tr h="1005840">
                <a:tc>
                  <a:txBody>
                    <a:bodyPr/>
                    <a:lstStyle/>
                    <a:p>
                      <a:pPr marL="0" indent="0">
                        <a:buFont typeface="+mj-lt"/>
                        <a:buNone/>
                      </a:pPr>
                      <a:r>
                        <a:rPr lang="en-US" dirty="0" smtClean="0"/>
                        <a:t>Regional</a:t>
                      </a:r>
                      <a:r>
                        <a:rPr lang="en-US" baseline="0" dirty="0" smtClean="0"/>
                        <a:t> Economic Patterns</a:t>
                      </a:r>
                    </a:p>
                    <a:p>
                      <a:pPr marL="0" indent="0">
                        <a:buFont typeface="+mj-lt"/>
                        <a:buNone/>
                      </a:pPr>
                      <a:endParaRPr lang="en-US" baseline="0" dirty="0" smtClean="0"/>
                    </a:p>
                    <a:p>
                      <a:pPr marL="0" indent="0">
                        <a:buFont typeface="+mj-lt"/>
                        <a:buNone/>
                      </a:pPr>
                      <a:r>
                        <a:rPr lang="en-US" sz="1600" baseline="0" dirty="0" smtClean="0"/>
                        <a:t> - variation in geography &amp; climate create differing economic patterns</a:t>
                      </a:r>
                      <a:endParaRPr lang="en-US" sz="1600" dirty="0" smtClean="0"/>
                    </a:p>
                  </a:txBody>
                  <a:tcPr/>
                </a:tc>
                <a:tc>
                  <a:txBody>
                    <a:bodyPr/>
                    <a:lstStyle/>
                    <a:p>
                      <a:pPr marL="285750" indent="-285750">
                        <a:buFont typeface="Arial" panose="020B0604020202020204" pitchFamily="34" charset="0"/>
                        <a:buChar char="•"/>
                      </a:pPr>
                      <a:r>
                        <a:rPr lang="en-US" dirty="0" smtClean="0"/>
                        <a:t>New England: </a:t>
                      </a:r>
                    </a:p>
                    <a:p>
                      <a:pPr marL="285750" indent="-285750">
                        <a:buFont typeface="Wingdings" panose="05000000000000000000" pitchFamily="2" charset="2"/>
                        <a:buChar char="q"/>
                      </a:pPr>
                      <a:r>
                        <a:rPr lang="en-US" sz="1400" dirty="0" smtClean="0"/>
                        <a:t>Small</a:t>
                      </a:r>
                      <a:r>
                        <a:rPr lang="en-US" sz="1400" baseline="0" dirty="0" smtClean="0"/>
                        <a:t> farms for local use based on cold weather &amp; short growing season</a:t>
                      </a:r>
                    </a:p>
                    <a:p>
                      <a:pPr marL="285750" indent="-285750">
                        <a:buFont typeface="Wingdings" panose="05000000000000000000" pitchFamily="2" charset="2"/>
                        <a:buChar char="q"/>
                      </a:pPr>
                      <a:r>
                        <a:rPr lang="en-US" sz="1400" baseline="0" dirty="0" smtClean="0"/>
                        <a:t>$ from exported lumber and fish/ Large seaports for trade  </a:t>
                      </a:r>
                    </a:p>
                    <a:p>
                      <a:pPr marL="0" indent="0">
                        <a:buFont typeface="Wingdings" panose="05000000000000000000" pitchFamily="2" charset="2"/>
                        <a:buNone/>
                      </a:pPr>
                      <a:endParaRPr lang="en-US" sz="1400" dirty="0" smtClean="0"/>
                    </a:p>
                    <a:p>
                      <a:pPr marL="285750" indent="-285750">
                        <a:buFont typeface="Arial" panose="020B0604020202020204" pitchFamily="34" charset="0"/>
                        <a:buChar char="•"/>
                      </a:pPr>
                      <a:r>
                        <a:rPr lang="en-US" dirty="0" smtClean="0"/>
                        <a:t>The Middle Colonies:</a:t>
                      </a:r>
                    </a:p>
                    <a:p>
                      <a:pPr marL="285750" indent="-285750">
                        <a:buFont typeface="Wingdings" panose="05000000000000000000" pitchFamily="2" charset="2"/>
                        <a:buChar char="q"/>
                      </a:pPr>
                      <a:r>
                        <a:rPr lang="en-US" sz="1400" dirty="0" smtClean="0"/>
                        <a:t>More prosperous</a:t>
                      </a:r>
                      <a:r>
                        <a:rPr lang="en-US" sz="1400" baseline="0" dirty="0" smtClean="0"/>
                        <a:t> farms, primarily farming wheat</a:t>
                      </a:r>
                    </a:p>
                    <a:p>
                      <a:pPr marL="285750" indent="-285750">
                        <a:buFont typeface="Wingdings" panose="05000000000000000000" pitchFamily="2" charset="2"/>
                        <a:buChar char="q"/>
                      </a:pPr>
                      <a:r>
                        <a:rPr lang="en-US" sz="1400" baseline="0" dirty="0" smtClean="0"/>
                        <a:t>Philadelphia &amp; New York seaports grew from wheat trade  </a:t>
                      </a:r>
                    </a:p>
                    <a:p>
                      <a:pPr marL="285750" indent="-285750">
                        <a:buFont typeface="Wingdings" panose="05000000000000000000" pitchFamily="2" charset="2"/>
                        <a:buChar char="q"/>
                      </a:pPr>
                      <a:endParaRPr lang="en-US" sz="1400" dirty="0" smtClean="0"/>
                    </a:p>
                    <a:p>
                      <a:pPr marL="285750" indent="-285750">
                        <a:buFont typeface="Arial" panose="020B0604020202020204" pitchFamily="34" charset="0"/>
                        <a:buChar char="•"/>
                      </a:pPr>
                      <a:r>
                        <a:rPr lang="en-US" dirty="0" smtClean="0"/>
                        <a:t>The</a:t>
                      </a:r>
                      <a:r>
                        <a:rPr lang="en-US" baseline="0" dirty="0" smtClean="0"/>
                        <a:t> South:</a:t>
                      </a:r>
                    </a:p>
                    <a:p>
                      <a:pPr marL="285750" indent="-285750">
                        <a:buFont typeface="Wingdings" panose="05000000000000000000" pitchFamily="2" charset="2"/>
                        <a:buChar char="q"/>
                      </a:pPr>
                      <a:r>
                        <a:rPr lang="en-US" sz="1400" baseline="0" dirty="0" smtClean="0"/>
                        <a:t>Large &amp; Profitable farms of cash crops, (tobacco, rice &amp; indigo)</a:t>
                      </a:r>
                      <a:r>
                        <a:rPr lang="en-US" baseline="0" dirty="0" smtClean="0"/>
                        <a:t> </a:t>
                      </a:r>
                      <a:endParaRPr lang="en-US" dirty="0"/>
                    </a:p>
                  </a:txBody>
                  <a:tcPr/>
                </a:tc>
                <a:extLst>
                  <a:ext uri="{0D108BD9-81ED-4DB2-BD59-A6C34878D82A}">
                    <a16:rowId xmlns:a16="http://schemas.microsoft.com/office/drawing/2014/main" val="10001"/>
                  </a:ext>
                </a:extLst>
              </a:tr>
              <a:tr h="1964530">
                <a:tc>
                  <a:txBody>
                    <a:bodyPr/>
                    <a:lstStyle/>
                    <a:p>
                      <a:r>
                        <a:rPr lang="en-US" dirty="0" smtClean="0"/>
                        <a:t>Regional Social Patterns</a:t>
                      </a:r>
                    </a:p>
                    <a:p>
                      <a:endParaRPr lang="en-US" dirty="0" smtClean="0"/>
                    </a:p>
                    <a:p>
                      <a:r>
                        <a:rPr lang="en-US" sz="1600" dirty="0" smtClean="0"/>
                        <a:t>- Availability of education</a:t>
                      </a:r>
                      <a:r>
                        <a:rPr lang="en-US" sz="1600" baseline="0" dirty="0" smtClean="0"/>
                        <a:t> &amp; patterns of settlement create differing social patterns</a:t>
                      </a:r>
                      <a:endParaRPr lang="en-US" sz="1600" dirty="0"/>
                    </a:p>
                  </a:txBody>
                  <a:tcPr/>
                </a:tc>
                <a:tc>
                  <a:txBody>
                    <a:bodyPr/>
                    <a:lstStyle/>
                    <a:p>
                      <a:pPr marL="285750" indent="-285750">
                        <a:buFont typeface="Arial" panose="020B0604020202020204" pitchFamily="34" charset="0"/>
                        <a:buChar char="•"/>
                      </a:pPr>
                      <a:r>
                        <a:rPr lang="en-US" dirty="0" smtClean="0"/>
                        <a:t>New</a:t>
                      </a:r>
                      <a:r>
                        <a:rPr lang="en-US" baseline="0" dirty="0" smtClean="0"/>
                        <a:t> England: </a:t>
                      </a:r>
                    </a:p>
                    <a:p>
                      <a:pPr marL="285750" indent="-285750">
                        <a:buFont typeface="Wingdings" panose="05000000000000000000" pitchFamily="2" charset="2"/>
                        <a:buChar char="q"/>
                      </a:pPr>
                      <a:r>
                        <a:rPr lang="en-US" sz="1400" baseline="0" dirty="0" smtClean="0"/>
                        <a:t>Middle class immigrants, many of whom immigrated as families with a close gender ratio creates a quick population increase</a:t>
                      </a:r>
                    </a:p>
                    <a:p>
                      <a:pPr marL="285750" indent="-285750">
                        <a:buFont typeface="Wingdings" panose="05000000000000000000" pitchFamily="2" charset="2"/>
                        <a:buChar char="q"/>
                      </a:pPr>
                      <a:r>
                        <a:rPr lang="en-US" sz="1400" baseline="0" dirty="0" smtClean="0"/>
                        <a:t>Heathier environment with longer life expectancy</a:t>
                      </a:r>
                    </a:p>
                    <a:p>
                      <a:pPr marL="285750" indent="-285750">
                        <a:buFont typeface="Wingdings" panose="05000000000000000000" pitchFamily="2" charset="2"/>
                        <a:buChar char="q"/>
                      </a:pPr>
                      <a:r>
                        <a:rPr lang="en-US" sz="1400" baseline="0" dirty="0" smtClean="0"/>
                        <a:t>Favored compact settlements with public schools = higher literacy rates &amp; greater economic equality</a:t>
                      </a:r>
                    </a:p>
                    <a:p>
                      <a:pPr marL="0" indent="0">
                        <a:buFont typeface="Wingdings" panose="05000000000000000000" pitchFamily="2" charset="2"/>
                        <a:buNone/>
                      </a:pPr>
                      <a:r>
                        <a:rPr lang="en-US" sz="1400" baseline="0" dirty="0" smtClean="0"/>
                        <a:t> </a:t>
                      </a:r>
                    </a:p>
                    <a:p>
                      <a:pPr marL="285750" indent="-285750">
                        <a:buFont typeface="Arial" panose="020B0604020202020204" pitchFamily="34" charset="0"/>
                        <a:buChar char="•"/>
                      </a:pPr>
                      <a:r>
                        <a:rPr lang="en-US" baseline="0" dirty="0" smtClean="0"/>
                        <a:t>The Middle Colonies: </a:t>
                      </a:r>
                    </a:p>
                    <a:p>
                      <a:pPr marL="285750" indent="-285750">
                        <a:buFont typeface="Wingdings" panose="05000000000000000000" pitchFamily="2" charset="2"/>
                        <a:buChar char="q"/>
                      </a:pPr>
                      <a:r>
                        <a:rPr lang="en-US" sz="1400" baseline="0" dirty="0" smtClean="0"/>
                        <a:t>Most ethnically and culturally diverse area, from all over Europe</a:t>
                      </a:r>
                    </a:p>
                    <a:p>
                      <a:pPr marL="285750" indent="-285750">
                        <a:buFont typeface="Wingdings" panose="05000000000000000000" pitchFamily="2" charset="2"/>
                        <a:buChar char="q"/>
                      </a:pPr>
                      <a:r>
                        <a:rPr lang="en-US" sz="1400" baseline="0" dirty="0" smtClean="0"/>
                        <a:t>Religious tolerance and economic opportunities drew immigrants in</a:t>
                      </a:r>
                    </a:p>
                    <a:p>
                      <a:pPr marL="285750" indent="-285750">
                        <a:buFont typeface="Wingdings" panose="05000000000000000000" pitchFamily="2" charset="2"/>
                        <a:buChar char="q"/>
                      </a:pPr>
                      <a:endParaRPr lang="en-US" sz="1400" baseline="0" dirty="0" smtClean="0"/>
                    </a:p>
                    <a:p>
                      <a:pPr marL="285750" indent="-285750">
                        <a:buFont typeface="Arial" panose="020B0604020202020204" pitchFamily="34" charset="0"/>
                        <a:buChar char="•"/>
                      </a:pPr>
                      <a:r>
                        <a:rPr lang="en-US" baseline="0" dirty="0" smtClean="0"/>
                        <a:t>The South:</a:t>
                      </a:r>
                    </a:p>
                    <a:p>
                      <a:pPr marL="285750" indent="-285750">
                        <a:buFont typeface="Wingdings" panose="05000000000000000000" pitchFamily="2" charset="2"/>
                        <a:buChar char="q"/>
                      </a:pPr>
                      <a:r>
                        <a:rPr lang="en-US" sz="1400" baseline="0" dirty="0" smtClean="0"/>
                        <a:t>Most immigrants were poor, single men. Many were indentured servants </a:t>
                      </a:r>
                    </a:p>
                    <a:p>
                      <a:pPr marL="285750" indent="-285750">
                        <a:buFont typeface="Wingdings" panose="05000000000000000000" pitchFamily="2" charset="2"/>
                        <a:buChar char="q"/>
                      </a:pPr>
                      <a:r>
                        <a:rPr lang="en-US" sz="1400" baseline="0" dirty="0" smtClean="0"/>
                        <a:t>In parts of the South states slaves made up the majority of the population</a:t>
                      </a:r>
                    </a:p>
                    <a:p>
                      <a:pPr marL="285750" indent="-285750">
                        <a:buFont typeface="Wingdings" panose="05000000000000000000" pitchFamily="2" charset="2"/>
                        <a:buChar char="q"/>
                      </a:pPr>
                      <a:r>
                        <a:rPr lang="en-US" sz="1400" baseline="0" dirty="0" smtClean="0"/>
                        <a:t>Plantation culture produced spread out communities, illiteracy &amp;  large economic differences</a:t>
                      </a:r>
                      <a:endParaRPr lang="en-US" sz="1400" dirty="0"/>
                    </a:p>
                  </a:txBody>
                  <a:tcPr/>
                </a:tc>
                <a:extLst>
                  <a:ext uri="{0D108BD9-81ED-4DB2-BD59-A6C34878D82A}">
                    <a16:rowId xmlns:a16="http://schemas.microsoft.com/office/drawing/2014/main" val="10002"/>
                  </a:ext>
                </a:extLst>
              </a:tr>
            </a:tbl>
          </a:graphicData>
        </a:graphic>
      </p:graphicFrame>
      <p:sp>
        <p:nvSpPr>
          <p:cNvPr id="3" name="Rectangle 2"/>
          <p:cNvSpPr/>
          <p:nvPr/>
        </p:nvSpPr>
        <p:spPr>
          <a:xfrm>
            <a:off x="7239000" y="1676400"/>
            <a:ext cx="1737079" cy="369332"/>
          </a:xfrm>
          <a:prstGeom prst="rect">
            <a:avLst/>
          </a:prstGeom>
          <a:solidFill>
            <a:schemeClr val="accent1">
              <a:lumMod val="60000"/>
              <a:lumOff val="40000"/>
            </a:schemeClr>
          </a:solidFill>
          <a:ln>
            <a:solidFill>
              <a:srgbClr val="FF0000"/>
            </a:solidFill>
          </a:ln>
        </p:spPr>
        <p:txBody>
          <a:bodyPr wrap="none">
            <a:spAutoFit/>
          </a:bodyPr>
          <a:lstStyle/>
          <a:p>
            <a:r>
              <a:rPr lang="en-US" dirty="0"/>
              <a:t>2 Column Notes </a:t>
            </a:r>
          </a:p>
        </p:txBody>
      </p:sp>
    </p:spTree>
    <p:extLst>
      <p:ext uri="{BB962C8B-B14F-4D97-AF65-F5344CB8AC3E}">
        <p14:creationId xmlns:p14="http://schemas.microsoft.com/office/powerpoint/2010/main" val="3798151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Expansion</a:t>
            </a:r>
            <a:endParaRPr lang="en-US" dirty="0"/>
          </a:p>
        </p:txBody>
      </p:sp>
      <p:sp>
        <p:nvSpPr>
          <p:cNvPr id="3" name="Content Placeholder 2"/>
          <p:cNvSpPr>
            <a:spLocks noGrp="1"/>
          </p:cNvSpPr>
          <p:nvPr>
            <p:ph idx="1"/>
          </p:nvPr>
        </p:nvSpPr>
        <p:spPr>
          <a:xfrm>
            <a:off x="152400" y="1600200"/>
            <a:ext cx="8229600" cy="5257800"/>
          </a:xfrm>
        </p:spPr>
        <p:txBody>
          <a:bodyPr>
            <a:normAutofit fontScale="85000" lnSpcReduction="20000"/>
          </a:bodyPr>
          <a:lstStyle/>
          <a:p>
            <a:r>
              <a:rPr lang="en-US" dirty="0" smtClean="0"/>
              <a:t>Overview – Inventing a Nation</a:t>
            </a:r>
          </a:p>
          <a:p>
            <a:pPr lvl="1"/>
            <a:r>
              <a:rPr lang="en-US" dirty="0" smtClean="0"/>
              <a:t> Washington, Adams, and Jefferson</a:t>
            </a:r>
          </a:p>
          <a:p>
            <a:pPr marL="514350" indent="-514350">
              <a:buFont typeface="+mj-lt"/>
              <a:buAutoNum type="arabicPeriod"/>
            </a:pPr>
            <a:r>
              <a:rPr lang="en-US" dirty="0" smtClean="0"/>
              <a:t>The Nation Expands </a:t>
            </a:r>
          </a:p>
          <a:p>
            <a:pPr marL="914400" lvl="1" indent="-514350"/>
            <a:r>
              <a:rPr lang="en-US" dirty="0" smtClean="0"/>
              <a:t>Lewis and Clark</a:t>
            </a:r>
          </a:p>
          <a:p>
            <a:pPr marL="914400" lvl="1" indent="-514350"/>
            <a:r>
              <a:rPr lang="en-US" dirty="0" smtClean="0"/>
              <a:t>War of 1812</a:t>
            </a:r>
          </a:p>
          <a:p>
            <a:pPr marL="514350" indent="-514350">
              <a:buFont typeface="+mj-lt"/>
              <a:buAutoNum type="arabicPeriod"/>
            </a:pPr>
            <a:r>
              <a:rPr lang="en-US" dirty="0" smtClean="0"/>
              <a:t>Age of Jackson</a:t>
            </a:r>
          </a:p>
          <a:p>
            <a:pPr marL="914400" lvl="1" indent="-514350"/>
            <a:r>
              <a:rPr lang="en-US" dirty="0" smtClean="0"/>
              <a:t>Trail of Tears</a:t>
            </a:r>
          </a:p>
          <a:p>
            <a:pPr marL="914400" lvl="1" indent="-514350"/>
            <a:r>
              <a:rPr lang="en-US" dirty="0" smtClean="0"/>
              <a:t>Nullification</a:t>
            </a:r>
          </a:p>
          <a:p>
            <a:pPr marL="514350" indent="-514350">
              <a:buFont typeface="+mj-lt"/>
              <a:buAutoNum type="arabicPeriod"/>
            </a:pPr>
            <a:r>
              <a:rPr lang="en-US" dirty="0" smtClean="0"/>
              <a:t>Mexican American War</a:t>
            </a:r>
          </a:p>
          <a:p>
            <a:pPr marL="914400" lvl="1" indent="-514350"/>
            <a:r>
              <a:rPr lang="en-US" dirty="0" smtClean="0"/>
              <a:t>Justification</a:t>
            </a:r>
          </a:p>
          <a:p>
            <a:pPr marL="914400" lvl="1" indent="-514350"/>
            <a:r>
              <a:rPr lang="en-US" dirty="0" smtClean="0"/>
              <a:t>Impact</a:t>
            </a:r>
          </a:p>
          <a:p>
            <a:pPr marL="1314450" lvl="2" indent="-514350"/>
            <a:r>
              <a:rPr lang="en-US" dirty="0" smtClean="0"/>
              <a:t>Wilmot Proviso </a:t>
            </a:r>
          </a:p>
          <a:p>
            <a:pPr marL="914400" lvl="1" indent="-514350"/>
            <a:r>
              <a:rPr lang="en-US" dirty="0" smtClean="0"/>
              <a:t>Sectionalism</a:t>
            </a:r>
          </a:p>
        </p:txBody>
      </p:sp>
      <p:pic>
        <p:nvPicPr>
          <p:cNvPr id="9218" name="Picture 2" descr="http://poster.4teachers.org/imgFileWizard/104290.jpg"/>
          <p:cNvPicPr>
            <a:picLocks noChangeAspect="1" noChangeArrowheads="1"/>
          </p:cNvPicPr>
          <p:nvPr/>
        </p:nvPicPr>
        <p:blipFill>
          <a:blip r:embed="rId2" cstate="print"/>
          <a:srcRect/>
          <a:stretch>
            <a:fillRect/>
          </a:stretch>
        </p:blipFill>
        <p:spPr bwMode="auto">
          <a:xfrm>
            <a:off x="3962399" y="2743200"/>
            <a:ext cx="5246633" cy="1752600"/>
          </a:xfrm>
          <a:prstGeom prst="rect">
            <a:avLst/>
          </a:prstGeom>
          <a:noFill/>
        </p:spPr>
      </p:pic>
    </p:spTree>
    <p:extLst>
      <p:ext uri="{BB962C8B-B14F-4D97-AF65-F5344CB8AC3E}">
        <p14:creationId xmlns:p14="http://schemas.microsoft.com/office/powerpoint/2010/main" val="28692884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Inventing a Nation</a:t>
            </a:r>
            <a:endParaRPr lang="en-US" dirty="0"/>
          </a:p>
        </p:txBody>
      </p:sp>
      <p:sp>
        <p:nvSpPr>
          <p:cNvPr id="3" name="Content Placeholder 2"/>
          <p:cNvSpPr>
            <a:spLocks noGrp="1"/>
          </p:cNvSpPr>
          <p:nvPr>
            <p:ph idx="1"/>
          </p:nvPr>
        </p:nvSpPr>
        <p:spPr>
          <a:xfrm>
            <a:off x="76200" y="838200"/>
            <a:ext cx="8229600" cy="5867400"/>
          </a:xfrm>
        </p:spPr>
        <p:txBody>
          <a:bodyPr>
            <a:normAutofit fontScale="55000" lnSpcReduction="20000"/>
          </a:bodyPr>
          <a:lstStyle/>
          <a:p>
            <a:pPr marL="0" marR="0" indent="0">
              <a:lnSpc>
                <a:spcPct val="115000"/>
              </a:lnSpc>
              <a:spcBef>
                <a:spcPts val="0"/>
              </a:spcBef>
              <a:spcAft>
                <a:spcPts val="0"/>
              </a:spcAft>
              <a:buNone/>
            </a:pPr>
            <a:r>
              <a:rPr lang="en-US" dirty="0">
                <a:solidFill>
                  <a:srgbClr val="000000"/>
                </a:solidFill>
                <a:latin typeface="Arial"/>
                <a:ea typeface="Calibri"/>
                <a:cs typeface="Times New Roman"/>
              </a:rPr>
              <a:t>I. Challenges Facing the New Nation</a:t>
            </a:r>
            <a:endParaRPr lang="en-US" sz="4000" dirty="0">
              <a:ea typeface="Calibri"/>
              <a:cs typeface="Times New Roman"/>
            </a:endParaRPr>
          </a:p>
          <a:p>
            <a:pPr marL="0" marR="0" indent="0">
              <a:lnSpc>
                <a:spcPct val="115000"/>
              </a:lnSpc>
              <a:spcBef>
                <a:spcPts val="0"/>
              </a:spcBef>
              <a:spcAft>
                <a:spcPts val="0"/>
              </a:spcAft>
              <a:buNone/>
            </a:pPr>
            <a:r>
              <a:rPr lang="en-US" dirty="0" smtClean="0">
                <a:solidFill>
                  <a:srgbClr val="000000"/>
                </a:solidFill>
                <a:latin typeface="Arial"/>
                <a:ea typeface="Calibri"/>
                <a:cs typeface="Times New Roman"/>
              </a:rPr>
              <a:t>       A</a:t>
            </a:r>
            <a:r>
              <a:rPr lang="en-US" dirty="0">
                <a:solidFill>
                  <a:srgbClr val="000000"/>
                </a:solidFill>
                <a:latin typeface="Arial"/>
                <a:ea typeface="Calibri"/>
                <a:cs typeface="Times New Roman"/>
              </a:rPr>
              <a:t>). Problems that the new nation faced</a:t>
            </a:r>
            <a:endParaRPr lang="en-US" sz="4000" dirty="0">
              <a:ea typeface="Calibri"/>
              <a:cs typeface="Times New Roman"/>
            </a:endParaRPr>
          </a:p>
          <a:p>
            <a:pPr marL="0" marR="0" indent="0">
              <a:lnSpc>
                <a:spcPct val="115000"/>
              </a:lnSpc>
              <a:spcBef>
                <a:spcPts val="0"/>
              </a:spcBef>
              <a:spcAft>
                <a:spcPts val="0"/>
              </a:spcAft>
              <a:buNone/>
            </a:pPr>
            <a:r>
              <a:rPr lang="en-US" dirty="0" smtClean="0">
                <a:solidFill>
                  <a:srgbClr val="000000"/>
                </a:solidFill>
                <a:latin typeface="Arial"/>
                <a:ea typeface="Calibri"/>
                <a:cs typeface="Times New Roman"/>
              </a:rPr>
              <a:t>             1</a:t>
            </a:r>
            <a:r>
              <a:rPr lang="en-US" dirty="0">
                <a:solidFill>
                  <a:srgbClr val="000000"/>
                </a:solidFill>
                <a:latin typeface="Arial"/>
                <a:ea typeface="Calibri"/>
                <a:cs typeface="Times New Roman"/>
              </a:rPr>
              <a:t>. High National Debt and increasing tensions with former foreign </a:t>
            </a:r>
            <a:r>
              <a:rPr lang="en-US" dirty="0" smtClean="0">
                <a:solidFill>
                  <a:srgbClr val="000000"/>
                </a:solidFill>
                <a:latin typeface="Arial"/>
                <a:ea typeface="Calibri"/>
                <a:cs typeface="Times New Roman"/>
              </a:rPr>
              <a:t>allies</a:t>
            </a:r>
            <a:endParaRPr lang="en-US" sz="4000" dirty="0" smtClean="0">
              <a:ea typeface="Calibri"/>
              <a:cs typeface="Times New Roman"/>
            </a:endParaRPr>
          </a:p>
          <a:p>
            <a:pPr marL="0" marR="0" indent="0">
              <a:lnSpc>
                <a:spcPct val="115000"/>
              </a:lnSpc>
              <a:spcBef>
                <a:spcPts val="0"/>
              </a:spcBef>
              <a:spcAft>
                <a:spcPts val="0"/>
              </a:spcAft>
              <a:buNone/>
            </a:pPr>
            <a:r>
              <a:rPr lang="en-US" sz="4000" dirty="0">
                <a:solidFill>
                  <a:srgbClr val="000000"/>
                </a:solidFill>
                <a:latin typeface="Arial"/>
                <a:ea typeface="Calibri"/>
                <a:cs typeface="Times New Roman"/>
              </a:rPr>
              <a:t> </a:t>
            </a:r>
            <a:r>
              <a:rPr lang="en-US" sz="4000" dirty="0" smtClean="0">
                <a:solidFill>
                  <a:srgbClr val="000000"/>
                </a:solidFill>
                <a:latin typeface="Arial"/>
                <a:ea typeface="Calibri"/>
                <a:cs typeface="Times New Roman"/>
              </a:rPr>
              <a:t>              </a:t>
            </a:r>
            <a:r>
              <a:rPr lang="en-US" dirty="0" smtClean="0">
                <a:solidFill>
                  <a:srgbClr val="000000"/>
                </a:solidFill>
                <a:latin typeface="Arial"/>
                <a:ea typeface="Calibri"/>
                <a:cs typeface="Times New Roman"/>
              </a:rPr>
              <a:t> </a:t>
            </a:r>
            <a:r>
              <a:rPr lang="en-US" dirty="0">
                <a:solidFill>
                  <a:srgbClr val="000000"/>
                </a:solidFill>
                <a:latin typeface="Arial"/>
                <a:ea typeface="Calibri"/>
                <a:cs typeface="Times New Roman"/>
              </a:rPr>
              <a:t>- Example: At New Orleans, Spain closes the Mississippi River to </a:t>
            </a:r>
            <a:r>
              <a:rPr lang="en-US" dirty="0" smtClean="0">
                <a:solidFill>
                  <a:srgbClr val="000000"/>
                </a:solidFill>
                <a:latin typeface="Arial"/>
                <a:ea typeface="Calibri"/>
                <a:cs typeface="Times New Roman"/>
              </a:rPr>
              <a:t>    </a:t>
            </a:r>
          </a:p>
          <a:p>
            <a:pPr marL="0" marR="0" indent="0">
              <a:lnSpc>
                <a:spcPct val="115000"/>
              </a:lnSpc>
              <a:spcBef>
                <a:spcPts val="0"/>
              </a:spcBef>
              <a:spcAft>
                <a:spcPts val="0"/>
              </a:spcAft>
              <a:buNone/>
            </a:pPr>
            <a:r>
              <a:rPr lang="en-US" dirty="0">
                <a:solidFill>
                  <a:srgbClr val="000000"/>
                </a:solidFill>
                <a:latin typeface="Arial"/>
                <a:ea typeface="Calibri"/>
                <a:cs typeface="Times New Roman"/>
              </a:rPr>
              <a:t> </a:t>
            </a:r>
            <a:r>
              <a:rPr lang="en-US" dirty="0" smtClean="0">
                <a:solidFill>
                  <a:srgbClr val="000000"/>
                </a:solidFill>
                <a:latin typeface="Arial"/>
                <a:ea typeface="Calibri"/>
                <a:cs typeface="Times New Roman"/>
              </a:rPr>
              <a:t>                     American Trade</a:t>
            </a:r>
          </a:p>
          <a:p>
            <a:pPr marL="0" marR="0" indent="0">
              <a:lnSpc>
                <a:spcPct val="115000"/>
              </a:lnSpc>
              <a:spcBef>
                <a:spcPts val="0"/>
              </a:spcBef>
              <a:spcAft>
                <a:spcPts val="0"/>
              </a:spcAft>
              <a:buNone/>
            </a:pPr>
            <a:endParaRPr lang="en-US" sz="4000" dirty="0">
              <a:ea typeface="Calibri"/>
              <a:cs typeface="Times New Roman"/>
            </a:endParaRPr>
          </a:p>
          <a:p>
            <a:pPr marL="0" marR="0" indent="0">
              <a:lnSpc>
                <a:spcPct val="115000"/>
              </a:lnSpc>
              <a:spcBef>
                <a:spcPts val="0"/>
              </a:spcBef>
              <a:spcAft>
                <a:spcPts val="0"/>
              </a:spcAft>
              <a:buNone/>
            </a:pPr>
            <a:r>
              <a:rPr lang="en-US" dirty="0" smtClean="0">
                <a:solidFill>
                  <a:srgbClr val="000000"/>
                </a:solidFill>
                <a:latin typeface="Arial"/>
                <a:ea typeface="Calibri"/>
                <a:cs typeface="Times New Roman"/>
              </a:rPr>
              <a:t>II</a:t>
            </a:r>
            <a:r>
              <a:rPr lang="en-US" dirty="0">
                <a:solidFill>
                  <a:srgbClr val="000000"/>
                </a:solidFill>
                <a:latin typeface="Arial"/>
                <a:ea typeface="Calibri"/>
                <a:cs typeface="Times New Roman"/>
              </a:rPr>
              <a:t>. Building the Federal Government</a:t>
            </a:r>
            <a:endParaRPr lang="en-US" sz="4000" dirty="0">
              <a:ea typeface="Calibri"/>
              <a:cs typeface="Times New Roman"/>
            </a:endParaRPr>
          </a:p>
          <a:p>
            <a:pPr marL="0" marR="0" indent="0">
              <a:lnSpc>
                <a:spcPct val="115000"/>
              </a:lnSpc>
              <a:spcBef>
                <a:spcPts val="0"/>
              </a:spcBef>
              <a:spcAft>
                <a:spcPts val="0"/>
              </a:spcAft>
              <a:buNone/>
            </a:pPr>
            <a:r>
              <a:rPr lang="en-US" dirty="0" smtClean="0">
                <a:solidFill>
                  <a:srgbClr val="000000"/>
                </a:solidFill>
                <a:latin typeface="Arial"/>
                <a:ea typeface="Calibri"/>
                <a:cs typeface="Times New Roman"/>
              </a:rPr>
              <a:t>       A</a:t>
            </a:r>
            <a:r>
              <a:rPr lang="en-US" dirty="0">
                <a:solidFill>
                  <a:srgbClr val="000000"/>
                </a:solidFill>
                <a:latin typeface="Arial"/>
                <a:ea typeface="Calibri"/>
                <a:cs typeface="Times New Roman"/>
              </a:rPr>
              <a:t>. Electing Washington as President - 1789</a:t>
            </a:r>
            <a:endParaRPr lang="en-US" sz="4000" dirty="0">
              <a:ea typeface="Calibri"/>
              <a:cs typeface="Times New Roman"/>
            </a:endParaRPr>
          </a:p>
          <a:p>
            <a:pPr marL="0" marR="0" indent="0">
              <a:lnSpc>
                <a:spcPct val="115000"/>
              </a:lnSpc>
              <a:spcBef>
                <a:spcPts val="0"/>
              </a:spcBef>
              <a:spcAft>
                <a:spcPts val="0"/>
              </a:spcAft>
              <a:buNone/>
            </a:pPr>
            <a:r>
              <a:rPr lang="en-US" dirty="0" smtClean="0">
                <a:solidFill>
                  <a:srgbClr val="000000"/>
                </a:solidFill>
                <a:latin typeface="Arial"/>
                <a:ea typeface="Calibri"/>
                <a:cs typeface="Times New Roman"/>
              </a:rPr>
              <a:t>            1</a:t>
            </a:r>
            <a:r>
              <a:rPr lang="en-US" dirty="0">
                <a:solidFill>
                  <a:srgbClr val="000000"/>
                </a:solidFill>
                <a:latin typeface="Arial"/>
                <a:ea typeface="Calibri"/>
                <a:cs typeface="Times New Roman"/>
              </a:rPr>
              <a:t>. Most trusted man the nation, united diverse </a:t>
            </a:r>
            <a:r>
              <a:rPr lang="en-US" dirty="0" smtClean="0">
                <a:solidFill>
                  <a:srgbClr val="000000"/>
                </a:solidFill>
                <a:latin typeface="Arial"/>
                <a:ea typeface="Calibri"/>
                <a:cs typeface="Times New Roman"/>
              </a:rPr>
              <a:t>opinions</a:t>
            </a:r>
          </a:p>
          <a:p>
            <a:pPr marL="0" marR="0" indent="0">
              <a:lnSpc>
                <a:spcPct val="115000"/>
              </a:lnSpc>
              <a:spcBef>
                <a:spcPts val="0"/>
              </a:spcBef>
              <a:spcAft>
                <a:spcPts val="0"/>
              </a:spcAft>
              <a:buNone/>
            </a:pPr>
            <a:endParaRPr lang="en-US" sz="4000" dirty="0">
              <a:ea typeface="Calibri"/>
              <a:cs typeface="Times New Roman"/>
            </a:endParaRPr>
          </a:p>
          <a:p>
            <a:pPr marL="0" marR="0" indent="0">
              <a:lnSpc>
                <a:spcPct val="115000"/>
              </a:lnSpc>
              <a:spcBef>
                <a:spcPts val="0"/>
              </a:spcBef>
              <a:spcAft>
                <a:spcPts val="0"/>
              </a:spcAft>
              <a:buNone/>
            </a:pPr>
            <a:r>
              <a:rPr lang="en-US" dirty="0" smtClean="0">
                <a:solidFill>
                  <a:srgbClr val="000000"/>
                </a:solidFill>
                <a:latin typeface="Arial"/>
                <a:ea typeface="Calibri"/>
                <a:cs typeface="Times New Roman"/>
              </a:rPr>
              <a:t>       B</a:t>
            </a:r>
            <a:r>
              <a:rPr lang="en-US" dirty="0">
                <a:solidFill>
                  <a:srgbClr val="000000"/>
                </a:solidFill>
                <a:latin typeface="Arial"/>
                <a:ea typeface="Calibri"/>
                <a:cs typeface="Times New Roman"/>
              </a:rPr>
              <a:t>. Forming the Cabinet</a:t>
            </a:r>
            <a:endParaRPr lang="en-US" sz="4000" dirty="0">
              <a:ea typeface="Calibri"/>
              <a:cs typeface="Times New Roman"/>
            </a:endParaRPr>
          </a:p>
          <a:p>
            <a:pPr marL="571500" marR="0" indent="0">
              <a:lnSpc>
                <a:spcPct val="115000"/>
              </a:lnSpc>
              <a:spcBef>
                <a:spcPts val="0"/>
              </a:spcBef>
              <a:spcAft>
                <a:spcPts val="0"/>
              </a:spcAft>
              <a:buNone/>
            </a:pPr>
            <a:r>
              <a:rPr lang="en-US" dirty="0" smtClean="0">
                <a:solidFill>
                  <a:srgbClr val="000000"/>
                </a:solidFill>
                <a:latin typeface="Arial"/>
                <a:ea typeface="Calibri"/>
                <a:cs typeface="Times New Roman"/>
              </a:rPr>
              <a:t>   1</a:t>
            </a:r>
            <a:r>
              <a:rPr lang="en-US" dirty="0">
                <a:solidFill>
                  <a:srgbClr val="000000"/>
                </a:solidFill>
                <a:latin typeface="Arial"/>
                <a:ea typeface="Calibri"/>
                <a:cs typeface="Times New Roman"/>
              </a:rPr>
              <a:t>. Development of the Executive branch beyond the constitution. </a:t>
            </a:r>
            <a:r>
              <a:rPr lang="en-US" dirty="0" smtClean="0">
                <a:solidFill>
                  <a:srgbClr val="000000"/>
                </a:solidFill>
                <a:latin typeface="Arial"/>
                <a:ea typeface="Calibri"/>
                <a:cs typeface="Times New Roman"/>
              </a:rPr>
              <a:t> Advisors </a:t>
            </a:r>
            <a:r>
              <a:rPr lang="en-US" dirty="0">
                <a:solidFill>
                  <a:srgbClr val="000000"/>
                </a:solidFill>
                <a:latin typeface="Arial"/>
                <a:ea typeface="Calibri"/>
                <a:cs typeface="Times New Roman"/>
              </a:rPr>
              <a:t>will establish the Executive as a more dynamic and creative position over time. </a:t>
            </a:r>
            <a:endParaRPr lang="en-US" sz="4000" dirty="0">
              <a:ea typeface="Calibri"/>
              <a:cs typeface="Times New Roman"/>
            </a:endParaRPr>
          </a:p>
          <a:p>
            <a:pPr marL="0" marR="0" indent="0">
              <a:lnSpc>
                <a:spcPct val="115000"/>
              </a:lnSpc>
              <a:spcBef>
                <a:spcPts val="0"/>
              </a:spcBef>
              <a:spcAft>
                <a:spcPts val="0"/>
              </a:spcAft>
              <a:buNone/>
            </a:pPr>
            <a:r>
              <a:rPr lang="en-US" dirty="0">
                <a:solidFill>
                  <a:srgbClr val="000000"/>
                </a:solidFill>
                <a:latin typeface="Arial"/>
                <a:ea typeface="Calibri"/>
                <a:cs typeface="Times New Roman"/>
              </a:rPr>
              <a:t> </a:t>
            </a:r>
            <a:r>
              <a:rPr lang="en-US" dirty="0" smtClean="0">
                <a:solidFill>
                  <a:srgbClr val="000000"/>
                </a:solidFill>
                <a:latin typeface="Arial"/>
                <a:ea typeface="Calibri"/>
                <a:cs typeface="Times New Roman"/>
              </a:rPr>
              <a:t>           2</a:t>
            </a:r>
            <a:r>
              <a:rPr lang="en-US" dirty="0">
                <a:solidFill>
                  <a:srgbClr val="000000"/>
                </a:solidFill>
                <a:latin typeface="Arial"/>
                <a:ea typeface="Calibri"/>
                <a:cs typeface="Times New Roman"/>
              </a:rPr>
              <a:t>. Secretary of state, </a:t>
            </a:r>
            <a:r>
              <a:rPr lang="en-US" dirty="0" smtClean="0">
                <a:solidFill>
                  <a:srgbClr val="000000"/>
                </a:solidFill>
                <a:latin typeface="Arial"/>
                <a:ea typeface="Calibri"/>
                <a:cs typeface="Times New Roman"/>
              </a:rPr>
              <a:t>Treasury</a:t>
            </a:r>
            <a:r>
              <a:rPr lang="en-US" dirty="0">
                <a:solidFill>
                  <a:srgbClr val="000000"/>
                </a:solidFill>
                <a:latin typeface="Arial"/>
                <a:ea typeface="Calibri"/>
                <a:cs typeface="Times New Roman"/>
              </a:rPr>
              <a:t>, </a:t>
            </a:r>
            <a:r>
              <a:rPr lang="en-US" dirty="0" smtClean="0">
                <a:solidFill>
                  <a:srgbClr val="000000"/>
                </a:solidFill>
                <a:latin typeface="Arial"/>
                <a:ea typeface="Calibri"/>
                <a:cs typeface="Times New Roman"/>
              </a:rPr>
              <a:t>War</a:t>
            </a:r>
            <a:r>
              <a:rPr lang="en-US" dirty="0">
                <a:solidFill>
                  <a:srgbClr val="000000"/>
                </a:solidFill>
                <a:latin typeface="Arial"/>
                <a:ea typeface="Calibri"/>
                <a:cs typeface="Times New Roman"/>
              </a:rPr>
              <a:t>, and the </a:t>
            </a:r>
            <a:r>
              <a:rPr lang="en-US" dirty="0" smtClean="0">
                <a:solidFill>
                  <a:srgbClr val="000000"/>
                </a:solidFill>
                <a:latin typeface="Arial"/>
                <a:ea typeface="Calibri"/>
                <a:cs typeface="Times New Roman"/>
              </a:rPr>
              <a:t>Attorney </a:t>
            </a:r>
            <a:r>
              <a:rPr lang="en-US" dirty="0">
                <a:solidFill>
                  <a:srgbClr val="000000"/>
                </a:solidFill>
                <a:latin typeface="Arial"/>
                <a:ea typeface="Calibri"/>
                <a:cs typeface="Times New Roman"/>
              </a:rPr>
              <a:t>G</a:t>
            </a:r>
            <a:r>
              <a:rPr lang="en-US" dirty="0" smtClean="0">
                <a:solidFill>
                  <a:srgbClr val="000000"/>
                </a:solidFill>
                <a:latin typeface="Arial"/>
                <a:ea typeface="Calibri"/>
                <a:cs typeface="Times New Roman"/>
              </a:rPr>
              <a:t>eneral</a:t>
            </a:r>
            <a:r>
              <a:rPr lang="en-US" dirty="0">
                <a:solidFill>
                  <a:srgbClr val="000000"/>
                </a:solidFill>
                <a:latin typeface="Arial"/>
                <a:ea typeface="Calibri"/>
                <a:cs typeface="Times New Roman"/>
              </a:rPr>
              <a:t>. </a:t>
            </a:r>
            <a:endParaRPr lang="en-US" dirty="0" smtClean="0">
              <a:solidFill>
                <a:srgbClr val="000000"/>
              </a:solidFill>
              <a:latin typeface="Arial"/>
              <a:ea typeface="Calibri"/>
              <a:cs typeface="Times New Roman"/>
            </a:endParaRPr>
          </a:p>
          <a:p>
            <a:pPr marL="0" marR="0" indent="0">
              <a:lnSpc>
                <a:spcPct val="115000"/>
              </a:lnSpc>
              <a:spcBef>
                <a:spcPts val="0"/>
              </a:spcBef>
              <a:spcAft>
                <a:spcPts val="0"/>
              </a:spcAft>
              <a:buNone/>
            </a:pPr>
            <a:endParaRPr lang="en-US" sz="4000" dirty="0">
              <a:ea typeface="Calibri"/>
              <a:cs typeface="Times New Roman"/>
            </a:endParaRPr>
          </a:p>
          <a:p>
            <a:pPr marL="0" marR="0" indent="0">
              <a:lnSpc>
                <a:spcPct val="115000"/>
              </a:lnSpc>
              <a:spcBef>
                <a:spcPts val="0"/>
              </a:spcBef>
              <a:spcAft>
                <a:spcPts val="0"/>
              </a:spcAft>
              <a:buNone/>
            </a:pPr>
            <a:r>
              <a:rPr lang="en-US" dirty="0" smtClean="0">
                <a:solidFill>
                  <a:srgbClr val="000000"/>
                </a:solidFill>
                <a:latin typeface="Arial"/>
                <a:ea typeface="Calibri"/>
                <a:cs typeface="Times New Roman"/>
              </a:rPr>
              <a:t>       C</a:t>
            </a:r>
            <a:r>
              <a:rPr lang="en-US" dirty="0">
                <a:solidFill>
                  <a:srgbClr val="000000"/>
                </a:solidFill>
                <a:latin typeface="Arial"/>
                <a:ea typeface="Calibri"/>
                <a:cs typeface="Times New Roman"/>
              </a:rPr>
              <a:t>. Setting up the Judiciary</a:t>
            </a:r>
            <a:endParaRPr lang="en-US" sz="4000" dirty="0">
              <a:ea typeface="Calibri"/>
              <a:cs typeface="Times New Roman"/>
            </a:endParaRPr>
          </a:p>
          <a:p>
            <a:pPr marL="571500" marR="0" indent="0">
              <a:lnSpc>
                <a:spcPct val="115000"/>
              </a:lnSpc>
              <a:spcBef>
                <a:spcPts val="0"/>
              </a:spcBef>
              <a:spcAft>
                <a:spcPts val="0"/>
              </a:spcAft>
              <a:buNone/>
            </a:pPr>
            <a:r>
              <a:rPr lang="en-US" dirty="0" smtClean="0">
                <a:solidFill>
                  <a:srgbClr val="000000"/>
                </a:solidFill>
                <a:latin typeface="Arial"/>
                <a:ea typeface="Calibri"/>
                <a:cs typeface="Times New Roman"/>
              </a:rPr>
              <a:t>    1</a:t>
            </a:r>
            <a:r>
              <a:rPr lang="en-US" dirty="0">
                <a:solidFill>
                  <a:srgbClr val="000000"/>
                </a:solidFill>
                <a:latin typeface="Arial"/>
                <a:ea typeface="Calibri"/>
                <a:cs typeface="Times New Roman"/>
              </a:rPr>
              <a:t>. Ill-defined branch. Role of the courts grows and expands following </a:t>
            </a:r>
            <a:r>
              <a:rPr lang="en-US" dirty="0" smtClean="0">
                <a:solidFill>
                  <a:srgbClr val="000000"/>
                </a:solidFill>
                <a:latin typeface="Arial"/>
                <a:ea typeface="Calibri"/>
                <a:cs typeface="Times New Roman"/>
              </a:rPr>
              <a:t>	the </a:t>
            </a:r>
            <a:r>
              <a:rPr lang="en-US" dirty="0">
                <a:solidFill>
                  <a:srgbClr val="000000"/>
                </a:solidFill>
                <a:latin typeface="Arial"/>
                <a:ea typeface="Calibri"/>
                <a:cs typeface="Times New Roman"/>
              </a:rPr>
              <a:t>Judiciary Act of 1789. Supreme Court's key decisions and creation </a:t>
            </a:r>
            <a:r>
              <a:rPr lang="en-US" dirty="0" smtClean="0">
                <a:solidFill>
                  <a:srgbClr val="000000"/>
                </a:solidFill>
                <a:latin typeface="Arial"/>
                <a:ea typeface="Calibri"/>
                <a:cs typeface="Times New Roman"/>
              </a:rPr>
              <a:t>	of </a:t>
            </a:r>
            <a:r>
              <a:rPr lang="en-US" dirty="0">
                <a:solidFill>
                  <a:srgbClr val="000000"/>
                </a:solidFill>
                <a:latin typeface="Arial"/>
                <a:ea typeface="Calibri"/>
                <a:cs typeface="Times New Roman"/>
              </a:rPr>
              <a:t>precedent established the Judicial branches’ role in the federal </a:t>
            </a:r>
            <a:r>
              <a:rPr lang="en-US" dirty="0" smtClean="0">
                <a:solidFill>
                  <a:srgbClr val="000000"/>
                </a:solidFill>
                <a:latin typeface="Arial"/>
                <a:ea typeface="Calibri"/>
                <a:cs typeface="Times New Roman"/>
              </a:rPr>
              <a:t>	government</a:t>
            </a:r>
            <a:r>
              <a:rPr lang="en-US" dirty="0">
                <a:solidFill>
                  <a:srgbClr val="000000"/>
                </a:solidFill>
                <a:latin typeface="Arial"/>
                <a:ea typeface="Calibri"/>
                <a:cs typeface="Times New Roman"/>
              </a:rPr>
              <a:t>. </a:t>
            </a:r>
            <a:endParaRPr lang="en-US" sz="4000" dirty="0">
              <a:ea typeface="Calibri"/>
              <a:cs typeface="Times New Roman"/>
            </a:endParaRPr>
          </a:p>
          <a:p>
            <a:pPr marL="0" marR="0" indent="0">
              <a:lnSpc>
                <a:spcPct val="115000"/>
              </a:lnSpc>
              <a:spcBef>
                <a:spcPts val="0"/>
              </a:spcBef>
              <a:spcAft>
                <a:spcPts val="0"/>
              </a:spcAft>
              <a:buNone/>
            </a:pPr>
            <a:endParaRPr lang="en-US" sz="4000" dirty="0">
              <a:ea typeface="Calibri"/>
              <a:cs typeface="Times New Roman"/>
            </a:endParaRPr>
          </a:p>
          <a:p>
            <a:endParaRPr lang="en-US" dirty="0"/>
          </a:p>
        </p:txBody>
      </p:sp>
      <p:pic>
        <p:nvPicPr>
          <p:cNvPr id="16386" name="Picture 2" descr="http://1.bp.blogspot.com/-TsTpFdKg0_o/TWHQBbKkYJI/AAAAAAAABJw/1PwklmVJ0Yg/s1600/George-Washington-one%2Bdollar%2Bbill.jpg"/>
          <p:cNvPicPr>
            <a:picLocks noChangeAspect="1" noChangeArrowheads="1"/>
          </p:cNvPicPr>
          <p:nvPr/>
        </p:nvPicPr>
        <p:blipFill>
          <a:blip r:embed="rId2" cstate="print"/>
          <a:srcRect/>
          <a:stretch>
            <a:fillRect/>
          </a:stretch>
        </p:blipFill>
        <p:spPr bwMode="auto">
          <a:xfrm>
            <a:off x="7010400" y="2057399"/>
            <a:ext cx="1676400" cy="1873073"/>
          </a:xfrm>
          <a:prstGeom prst="rect">
            <a:avLst/>
          </a:prstGeom>
          <a:noFill/>
        </p:spPr>
      </p:pic>
    </p:spTree>
    <p:extLst>
      <p:ext uri="{BB962C8B-B14F-4D97-AF65-F5344CB8AC3E}">
        <p14:creationId xmlns:p14="http://schemas.microsoft.com/office/powerpoint/2010/main" val="19258040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77000"/>
          </a:xfrm>
        </p:spPr>
        <p:txBody>
          <a:bodyPr>
            <a:normAutofit fontScale="55000" lnSpcReduction="20000"/>
          </a:bodyPr>
          <a:lstStyle/>
          <a:p>
            <a:pPr marL="0" marR="0" indent="0">
              <a:lnSpc>
                <a:spcPct val="115000"/>
              </a:lnSpc>
              <a:spcBef>
                <a:spcPts val="0"/>
              </a:spcBef>
              <a:spcAft>
                <a:spcPts val="0"/>
              </a:spcAft>
              <a:buNone/>
            </a:pPr>
            <a:r>
              <a:rPr lang="en-US" dirty="0">
                <a:solidFill>
                  <a:srgbClr val="000000"/>
                </a:solidFill>
                <a:latin typeface="Arial"/>
                <a:ea typeface="Calibri"/>
                <a:cs typeface="Times New Roman"/>
              </a:rPr>
              <a:t>III. Paying off the National Debt</a:t>
            </a:r>
            <a:endParaRPr lang="en-US" sz="4000" dirty="0">
              <a:ea typeface="Calibri"/>
              <a:cs typeface="Times New Roman"/>
            </a:endParaRPr>
          </a:p>
          <a:p>
            <a:pPr marL="114300" marR="0" indent="0">
              <a:lnSpc>
                <a:spcPct val="115000"/>
              </a:lnSpc>
              <a:spcBef>
                <a:spcPts val="0"/>
              </a:spcBef>
              <a:spcAft>
                <a:spcPts val="0"/>
              </a:spcAft>
              <a:buNone/>
            </a:pPr>
            <a:r>
              <a:rPr lang="en-US" dirty="0" smtClean="0">
                <a:solidFill>
                  <a:srgbClr val="000000"/>
                </a:solidFill>
                <a:latin typeface="Arial"/>
                <a:ea typeface="Calibri"/>
                <a:cs typeface="Times New Roman"/>
              </a:rPr>
              <a:t>     A</a:t>
            </a:r>
            <a:r>
              <a:rPr lang="en-US" dirty="0">
                <a:solidFill>
                  <a:srgbClr val="000000"/>
                </a:solidFill>
                <a:latin typeface="Arial"/>
                <a:ea typeface="Calibri"/>
                <a:cs typeface="Times New Roman"/>
              </a:rPr>
              <a:t>. </a:t>
            </a:r>
            <a:r>
              <a:rPr lang="en-US" b="1" dirty="0">
                <a:solidFill>
                  <a:srgbClr val="FF0000"/>
                </a:solidFill>
                <a:latin typeface="Arial"/>
                <a:ea typeface="Calibri"/>
                <a:cs typeface="Times New Roman"/>
              </a:rPr>
              <a:t>Hamilton</a:t>
            </a:r>
            <a:r>
              <a:rPr lang="en-US" dirty="0">
                <a:solidFill>
                  <a:srgbClr val="000000"/>
                </a:solidFill>
                <a:latin typeface="Arial"/>
                <a:ea typeface="Calibri"/>
                <a:cs typeface="Times New Roman"/>
              </a:rPr>
              <a:t> </a:t>
            </a:r>
            <a:r>
              <a:rPr lang="en-US" dirty="0" smtClean="0">
                <a:solidFill>
                  <a:srgbClr val="000000"/>
                </a:solidFill>
                <a:latin typeface="Arial"/>
                <a:ea typeface="Calibri"/>
                <a:cs typeface="Times New Roman"/>
              </a:rPr>
              <a:t>Plan -Expand </a:t>
            </a:r>
            <a:r>
              <a:rPr lang="en-US" dirty="0">
                <a:solidFill>
                  <a:srgbClr val="000000"/>
                </a:solidFill>
                <a:latin typeface="Arial"/>
                <a:ea typeface="Calibri"/>
                <a:cs typeface="Times New Roman"/>
              </a:rPr>
              <a:t>the role of the Federal Government </a:t>
            </a:r>
            <a:r>
              <a:rPr lang="en-US" dirty="0" smtClean="0">
                <a:solidFill>
                  <a:srgbClr val="000000"/>
                </a:solidFill>
                <a:latin typeface="Arial"/>
                <a:ea typeface="Calibri"/>
                <a:cs typeface="Times New Roman"/>
              </a:rPr>
              <a:t>through </a:t>
            </a:r>
            <a:r>
              <a:rPr lang="en-US" dirty="0">
                <a:solidFill>
                  <a:srgbClr val="000000"/>
                </a:solidFill>
                <a:latin typeface="Arial"/>
                <a:ea typeface="Calibri"/>
                <a:cs typeface="Times New Roman"/>
              </a:rPr>
              <a:t>the </a:t>
            </a:r>
            <a:r>
              <a:rPr lang="en-US" dirty="0" smtClean="0">
                <a:solidFill>
                  <a:srgbClr val="000000"/>
                </a:solidFill>
                <a:latin typeface="Arial"/>
                <a:ea typeface="Calibri"/>
                <a:cs typeface="Times New Roman"/>
              </a:rPr>
              <a:t>	creation </a:t>
            </a:r>
            <a:r>
              <a:rPr lang="en-US" dirty="0">
                <a:solidFill>
                  <a:srgbClr val="000000"/>
                </a:solidFill>
                <a:latin typeface="Arial"/>
                <a:ea typeface="Calibri"/>
                <a:cs typeface="Times New Roman"/>
              </a:rPr>
              <a:t>of the National Bank</a:t>
            </a:r>
            <a:r>
              <a:rPr lang="en-US" dirty="0" smtClean="0">
                <a:solidFill>
                  <a:srgbClr val="000000"/>
                </a:solidFill>
                <a:latin typeface="Arial"/>
                <a:ea typeface="Calibri"/>
                <a:cs typeface="Times New Roman"/>
              </a:rPr>
              <a:t>.</a:t>
            </a:r>
          </a:p>
          <a:p>
            <a:pPr marL="114300" marR="0" indent="0">
              <a:lnSpc>
                <a:spcPct val="115000"/>
              </a:lnSpc>
              <a:spcBef>
                <a:spcPts val="0"/>
              </a:spcBef>
              <a:spcAft>
                <a:spcPts val="0"/>
              </a:spcAft>
              <a:buNone/>
            </a:pPr>
            <a:endParaRPr lang="en-US" sz="4000" dirty="0">
              <a:ea typeface="Calibri"/>
              <a:cs typeface="Times New Roman"/>
            </a:endParaRPr>
          </a:p>
          <a:p>
            <a:pPr marL="114300" marR="0" indent="0">
              <a:lnSpc>
                <a:spcPct val="115000"/>
              </a:lnSpc>
              <a:spcBef>
                <a:spcPts val="0"/>
              </a:spcBef>
              <a:spcAft>
                <a:spcPts val="0"/>
              </a:spcAft>
              <a:buNone/>
            </a:pPr>
            <a:r>
              <a:rPr lang="en-US" dirty="0">
                <a:solidFill>
                  <a:srgbClr val="000000"/>
                </a:solidFill>
                <a:latin typeface="Arial"/>
                <a:ea typeface="Calibri"/>
                <a:cs typeface="Times New Roman"/>
              </a:rPr>
              <a:t> </a:t>
            </a:r>
            <a:r>
              <a:rPr lang="en-US" dirty="0" smtClean="0">
                <a:solidFill>
                  <a:srgbClr val="000000"/>
                </a:solidFill>
                <a:latin typeface="Arial"/>
                <a:ea typeface="Calibri"/>
                <a:cs typeface="Times New Roman"/>
              </a:rPr>
              <a:t>    B</a:t>
            </a:r>
            <a:r>
              <a:rPr lang="en-US" dirty="0">
                <a:solidFill>
                  <a:srgbClr val="000000"/>
                </a:solidFill>
                <a:latin typeface="Arial"/>
                <a:ea typeface="Calibri"/>
                <a:cs typeface="Times New Roman"/>
              </a:rPr>
              <a:t>. Opposition led by </a:t>
            </a:r>
            <a:r>
              <a:rPr lang="en-US" b="1" dirty="0">
                <a:solidFill>
                  <a:schemeClr val="accent4">
                    <a:lumMod val="50000"/>
                  </a:schemeClr>
                </a:solidFill>
                <a:latin typeface="Arial"/>
                <a:ea typeface="Calibri"/>
                <a:cs typeface="Times New Roman"/>
              </a:rPr>
              <a:t>Madison and </a:t>
            </a:r>
            <a:r>
              <a:rPr lang="en-US" b="1" dirty="0" smtClean="0">
                <a:solidFill>
                  <a:schemeClr val="accent4">
                    <a:lumMod val="50000"/>
                  </a:schemeClr>
                </a:solidFill>
                <a:latin typeface="Arial"/>
                <a:ea typeface="Calibri"/>
                <a:cs typeface="Times New Roman"/>
              </a:rPr>
              <a:t>Jefferson </a:t>
            </a:r>
            <a:r>
              <a:rPr lang="en-US" dirty="0" smtClean="0">
                <a:solidFill>
                  <a:srgbClr val="000000"/>
                </a:solidFill>
                <a:latin typeface="Arial"/>
                <a:ea typeface="Calibri"/>
                <a:cs typeface="Times New Roman"/>
              </a:rPr>
              <a:t>-</a:t>
            </a:r>
            <a:r>
              <a:rPr lang="en-US" dirty="0">
                <a:solidFill>
                  <a:srgbClr val="000000"/>
                </a:solidFill>
                <a:latin typeface="Arial"/>
                <a:ea typeface="Calibri"/>
                <a:cs typeface="Times New Roman"/>
              </a:rPr>
              <a:t>Viewed large </a:t>
            </a:r>
            <a:r>
              <a:rPr lang="en-US" dirty="0" smtClean="0">
                <a:solidFill>
                  <a:srgbClr val="000000"/>
                </a:solidFill>
                <a:latin typeface="Arial"/>
                <a:ea typeface="Calibri"/>
                <a:cs typeface="Times New Roman"/>
              </a:rPr>
              <a:t>	government     	 with </a:t>
            </a:r>
            <a:r>
              <a:rPr lang="en-US" dirty="0">
                <a:solidFill>
                  <a:srgbClr val="000000"/>
                </a:solidFill>
                <a:latin typeface="Arial"/>
                <a:ea typeface="Calibri"/>
                <a:cs typeface="Times New Roman"/>
              </a:rPr>
              <a:t>great concern for the rights of individuals. </a:t>
            </a:r>
            <a:endParaRPr lang="en-US" dirty="0" smtClean="0">
              <a:solidFill>
                <a:srgbClr val="000000"/>
              </a:solidFill>
              <a:latin typeface="Arial"/>
              <a:ea typeface="Calibri"/>
              <a:cs typeface="Times New Roman"/>
            </a:endParaRPr>
          </a:p>
          <a:p>
            <a:pPr marL="114300" marR="0" indent="0">
              <a:lnSpc>
                <a:spcPct val="115000"/>
              </a:lnSpc>
              <a:spcBef>
                <a:spcPts val="0"/>
              </a:spcBef>
              <a:spcAft>
                <a:spcPts val="0"/>
              </a:spcAft>
              <a:buNone/>
            </a:pPr>
            <a:endParaRPr lang="en-US" sz="4000" dirty="0">
              <a:ea typeface="Calibri"/>
              <a:cs typeface="Times New Roman"/>
            </a:endParaRPr>
          </a:p>
          <a:p>
            <a:pPr marL="0" marR="0" indent="0">
              <a:lnSpc>
                <a:spcPct val="115000"/>
              </a:lnSpc>
              <a:spcBef>
                <a:spcPts val="0"/>
              </a:spcBef>
              <a:spcAft>
                <a:spcPts val="0"/>
              </a:spcAft>
              <a:buNone/>
            </a:pPr>
            <a:r>
              <a:rPr lang="en-US" dirty="0" smtClean="0">
                <a:solidFill>
                  <a:srgbClr val="000000"/>
                </a:solidFill>
                <a:latin typeface="Arial"/>
                <a:ea typeface="Calibri"/>
                <a:cs typeface="Times New Roman"/>
              </a:rPr>
              <a:t>       C</a:t>
            </a:r>
            <a:r>
              <a:rPr lang="en-US" dirty="0">
                <a:solidFill>
                  <a:srgbClr val="000000"/>
                </a:solidFill>
                <a:latin typeface="Arial"/>
                <a:ea typeface="Calibri"/>
                <a:cs typeface="Times New Roman"/>
              </a:rPr>
              <a:t>. Debate over Interpretation of the Constitution</a:t>
            </a:r>
            <a:endParaRPr lang="en-US" sz="4000" dirty="0">
              <a:ea typeface="Calibri"/>
              <a:cs typeface="Times New Roman"/>
            </a:endParaRPr>
          </a:p>
          <a:p>
            <a:pPr marL="0" marR="0" indent="0">
              <a:lnSpc>
                <a:spcPct val="115000"/>
              </a:lnSpc>
              <a:spcBef>
                <a:spcPts val="0"/>
              </a:spcBef>
              <a:spcAft>
                <a:spcPts val="0"/>
              </a:spcAft>
              <a:buNone/>
            </a:pPr>
            <a:r>
              <a:rPr lang="en-US" dirty="0" smtClean="0">
                <a:solidFill>
                  <a:srgbClr val="000000"/>
                </a:solidFill>
                <a:latin typeface="Arial"/>
                <a:ea typeface="Calibri"/>
                <a:cs typeface="Times New Roman"/>
              </a:rPr>
              <a:t>	1</a:t>
            </a:r>
            <a:r>
              <a:rPr lang="en-US" dirty="0">
                <a:solidFill>
                  <a:srgbClr val="000000"/>
                </a:solidFill>
                <a:latin typeface="Arial"/>
                <a:ea typeface="Calibri"/>
                <a:cs typeface="Times New Roman"/>
              </a:rPr>
              <a:t>. Loose </a:t>
            </a:r>
            <a:r>
              <a:rPr lang="en-US" dirty="0" smtClean="0">
                <a:solidFill>
                  <a:srgbClr val="000000"/>
                </a:solidFill>
                <a:latin typeface="Arial"/>
                <a:ea typeface="Calibri"/>
                <a:cs typeface="Times New Roman"/>
              </a:rPr>
              <a:t>construction -</a:t>
            </a:r>
            <a:r>
              <a:rPr lang="en-US" b="1" dirty="0">
                <a:solidFill>
                  <a:srgbClr val="FF0000"/>
                </a:solidFill>
              </a:rPr>
              <a:t>Hamilton's</a:t>
            </a:r>
            <a:r>
              <a:rPr lang="en-US" dirty="0"/>
              <a:t> </a:t>
            </a:r>
            <a:r>
              <a:rPr lang="en-US" dirty="0">
                <a:solidFill>
                  <a:srgbClr val="000000"/>
                </a:solidFill>
                <a:latin typeface="Arial"/>
                <a:ea typeface="Calibri"/>
                <a:cs typeface="Times New Roman"/>
              </a:rPr>
              <a:t>view-open to broad </a:t>
            </a:r>
            <a:r>
              <a:rPr lang="en-US" dirty="0" smtClean="0">
                <a:solidFill>
                  <a:srgbClr val="000000"/>
                </a:solidFill>
                <a:latin typeface="Arial"/>
                <a:ea typeface="Calibri"/>
                <a:cs typeface="Times New Roman"/>
              </a:rPr>
              <a:t>interpretation</a:t>
            </a:r>
            <a:r>
              <a:rPr lang="en-US" dirty="0">
                <a:solidFill>
                  <a:srgbClr val="000000"/>
                </a:solidFill>
                <a:latin typeface="Arial"/>
                <a:ea typeface="Calibri"/>
                <a:cs typeface="Times New Roman"/>
              </a:rPr>
              <a:t>. </a:t>
            </a:r>
            <a:endParaRPr lang="en-US" sz="4000" dirty="0">
              <a:ea typeface="Calibri"/>
              <a:cs typeface="Times New Roman"/>
            </a:endParaRPr>
          </a:p>
          <a:p>
            <a:pPr marL="571500" marR="0" indent="0">
              <a:lnSpc>
                <a:spcPct val="115000"/>
              </a:lnSpc>
              <a:spcBef>
                <a:spcPts val="0"/>
              </a:spcBef>
              <a:spcAft>
                <a:spcPts val="0"/>
              </a:spcAft>
              <a:buNone/>
            </a:pPr>
            <a:r>
              <a:rPr lang="en-US" dirty="0" smtClean="0">
                <a:solidFill>
                  <a:srgbClr val="000000"/>
                </a:solidFill>
                <a:latin typeface="Arial"/>
                <a:ea typeface="Calibri"/>
                <a:cs typeface="Times New Roman"/>
              </a:rPr>
              <a:t>	2</a:t>
            </a:r>
            <a:r>
              <a:rPr lang="en-US" dirty="0">
                <a:solidFill>
                  <a:srgbClr val="000000"/>
                </a:solidFill>
                <a:latin typeface="Arial"/>
                <a:ea typeface="Calibri"/>
                <a:cs typeface="Times New Roman"/>
              </a:rPr>
              <a:t>. Strict </a:t>
            </a:r>
            <a:r>
              <a:rPr lang="en-US" dirty="0" smtClean="0">
                <a:solidFill>
                  <a:srgbClr val="000000"/>
                </a:solidFill>
                <a:latin typeface="Arial"/>
                <a:ea typeface="Calibri"/>
                <a:cs typeface="Times New Roman"/>
              </a:rPr>
              <a:t>construction -</a:t>
            </a:r>
            <a:r>
              <a:rPr lang="en-US" b="1" dirty="0">
                <a:solidFill>
                  <a:schemeClr val="accent4">
                    <a:lumMod val="50000"/>
                  </a:schemeClr>
                </a:solidFill>
                <a:latin typeface="Arial"/>
                <a:ea typeface="Calibri"/>
                <a:cs typeface="Times New Roman"/>
              </a:rPr>
              <a:t>Jefferson's</a:t>
            </a:r>
            <a:r>
              <a:rPr lang="en-US" dirty="0">
                <a:solidFill>
                  <a:srgbClr val="000000"/>
                </a:solidFill>
                <a:latin typeface="Arial"/>
                <a:ea typeface="Calibri"/>
                <a:cs typeface="Times New Roman"/>
              </a:rPr>
              <a:t> view- limit governments role </a:t>
            </a:r>
            <a:r>
              <a:rPr lang="en-US" dirty="0" smtClean="0">
                <a:solidFill>
                  <a:srgbClr val="000000"/>
                </a:solidFill>
                <a:latin typeface="Arial"/>
                <a:ea typeface="Calibri"/>
                <a:cs typeface="Times New Roman"/>
              </a:rPr>
              <a:t>by </a:t>
            </a:r>
            <a:r>
              <a:rPr lang="en-US" dirty="0">
                <a:solidFill>
                  <a:srgbClr val="000000"/>
                </a:solidFill>
                <a:latin typeface="Arial"/>
                <a:ea typeface="Calibri"/>
                <a:cs typeface="Times New Roman"/>
              </a:rPr>
              <a:t>only using powers granted by the Constitution</a:t>
            </a:r>
            <a:r>
              <a:rPr lang="en-US" dirty="0" smtClean="0">
                <a:solidFill>
                  <a:srgbClr val="000000"/>
                </a:solidFill>
                <a:latin typeface="Arial"/>
                <a:ea typeface="Calibri"/>
                <a:cs typeface="Times New Roman"/>
              </a:rPr>
              <a:t>.</a:t>
            </a:r>
          </a:p>
          <a:p>
            <a:pPr marL="571500" marR="0" indent="0">
              <a:lnSpc>
                <a:spcPct val="115000"/>
              </a:lnSpc>
              <a:spcBef>
                <a:spcPts val="0"/>
              </a:spcBef>
              <a:spcAft>
                <a:spcPts val="0"/>
              </a:spcAft>
              <a:buNone/>
            </a:pPr>
            <a:r>
              <a:rPr lang="en-US" dirty="0" smtClean="0">
                <a:solidFill>
                  <a:srgbClr val="000000"/>
                </a:solidFill>
                <a:latin typeface="Arial"/>
                <a:ea typeface="Calibri"/>
                <a:cs typeface="Times New Roman"/>
              </a:rPr>
              <a:t> </a:t>
            </a:r>
            <a:endParaRPr lang="en-US" sz="4000" dirty="0">
              <a:ea typeface="Calibri"/>
              <a:cs typeface="Times New Roman"/>
            </a:endParaRPr>
          </a:p>
          <a:p>
            <a:pPr marL="0" marR="0" indent="0">
              <a:lnSpc>
                <a:spcPct val="115000"/>
              </a:lnSpc>
              <a:spcBef>
                <a:spcPts val="0"/>
              </a:spcBef>
              <a:spcAft>
                <a:spcPts val="0"/>
              </a:spcAft>
              <a:buNone/>
            </a:pPr>
            <a:r>
              <a:rPr lang="en-US" dirty="0" smtClean="0">
                <a:solidFill>
                  <a:srgbClr val="000000"/>
                </a:solidFill>
                <a:latin typeface="Arial"/>
                <a:ea typeface="Calibri"/>
                <a:cs typeface="Times New Roman"/>
              </a:rPr>
              <a:t>      D</a:t>
            </a:r>
            <a:r>
              <a:rPr lang="en-US" dirty="0">
                <a:solidFill>
                  <a:srgbClr val="000000"/>
                </a:solidFill>
                <a:latin typeface="Arial"/>
                <a:ea typeface="Calibri"/>
                <a:cs typeface="Times New Roman"/>
              </a:rPr>
              <a:t>. Excise Tax lead to the Whiskey Rebellion</a:t>
            </a:r>
            <a:endParaRPr lang="en-US" sz="4000" dirty="0">
              <a:ea typeface="Calibri"/>
              <a:cs typeface="Times New Roman"/>
            </a:endParaRPr>
          </a:p>
          <a:p>
            <a:pPr marL="0" marR="0" indent="0">
              <a:lnSpc>
                <a:spcPct val="115000"/>
              </a:lnSpc>
              <a:spcBef>
                <a:spcPts val="0"/>
              </a:spcBef>
              <a:spcAft>
                <a:spcPts val="0"/>
              </a:spcAft>
              <a:buNone/>
            </a:pPr>
            <a:r>
              <a:rPr lang="en-US" dirty="0" smtClean="0">
                <a:solidFill>
                  <a:srgbClr val="000000"/>
                </a:solidFill>
                <a:latin typeface="Arial"/>
                <a:ea typeface="Calibri"/>
                <a:cs typeface="Times New Roman"/>
              </a:rPr>
              <a:t>	1</a:t>
            </a:r>
            <a:r>
              <a:rPr lang="en-US" dirty="0">
                <a:solidFill>
                  <a:srgbClr val="000000"/>
                </a:solidFill>
                <a:latin typeface="Arial"/>
                <a:ea typeface="Calibri"/>
                <a:cs typeface="Times New Roman"/>
              </a:rPr>
              <a:t>. 1794 - Farmers attacked tax collectors who had come to </a:t>
            </a:r>
            <a:r>
              <a:rPr lang="en-US" dirty="0" smtClean="0">
                <a:solidFill>
                  <a:srgbClr val="000000"/>
                </a:solidFill>
                <a:latin typeface="Arial"/>
                <a:ea typeface="Calibri"/>
                <a:cs typeface="Times New Roman"/>
              </a:rPr>
              <a:t>collect </a:t>
            </a:r>
            <a:r>
              <a:rPr lang="en-US" dirty="0">
                <a:solidFill>
                  <a:srgbClr val="000000"/>
                </a:solidFill>
                <a:latin typeface="Arial"/>
                <a:ea typeface="Calibri"/>
                <a:cs typeface="Times New Roman"/>
              </a:rPr>
              <a:t>the </a:t>
            </a:r>
            <a:r>
              <a:rPr lang="en-US" dirty="0" smtClean="0">
                <a:solidFill>
                  <a:srgbClr val="000000"/>
                </a:solidFill>
                <a:latin typeface="Arial"/>
                <a:ea typeface="Calibri"/>
                <a:cs typeface="Times New Roman"/>
              </a:rPr>
              <a:t>	tax </a:t>
            </a:r>
            <a:r>
              <a:rPr lang="en-US" dirty="0">
                <a:solidFill>
                  <a:srgbClr val="000000"/>
                </a:solidFill>
                <a:latin typeface="Arial"/>
                <a:ea typeface="Calibri"/>
                <a:cs typeface="Times New Roman"/>
              </a:rPr>
              <a:t>on whiskey  </a:t>
            </a:r>
            <a:endParaRPr lang="en-US" sz="4000" dirty="0">
              <a:ea typeface="Calibri"/>
              <a:cs typeface="Times New Roman"/>
            </a:endParaRPr>
          </a:p>
          <a:p>
            <a:pPr marL="571500" marR="0" indent="0">
              <a:lnSpc>
                <a:spcPct val="115000"/>
              </a:lnSpc>
              <a:spcBef>
                <a:spcPts val="0"/>
              </a:spcBef>
              <a:spcAft>
                <a:spcPts val="0"/>
              </a:spcAft>
              <a:buNone/>
            </a:pPr>
            <a:r>
              <a:rPr lang="en-US" dirty="0" smtClean="0">
                <a:solidFill>
                  <a:srgbClr val="000000"/>
                </a:solidFill>
                <a:latin typeface="Arial"/>
                <a:ea typeface="Calibri"/>
                <a:cs typeface="Times New Roman"/>
              </a:rPr>
              <a:t>	2</a:t>
            </a:r>
            <a:r>
              <a:rPr lang="en-US" dirty="0">
                <a:solidFill>
                  <a:srgbClr val="000000"/>
                </a:solidFill>
                <a:latin typeface="Arial"/>
                <a:ea typeface="Calibri"/>
                <a:cs typeface="Times New Roman"/>
              </a:rPr>
              <a:t>. </a:t>
            </a:r>
            <a:r>
              <a:rPr lang="en-US" b="1" dirty="0">
                <a:solidFill>
                  <a:srgbClr val="FF0000"/>
                </a:solidFill>
                <a:latin typeface="Arial"/>
                <a:ea typeface="Calibri"/>
                <a:cs typeface="Times New Roman"/>
              </a:rPr>
              <a:t>Hamilton</a:t>
            </a:r>
            <a:r>
              <a:rPr lang="en-US" dirty="0">
                <a:solidFill>
                  <a:srgbClr val="000000"/>
                </a:solidFill>
                <a:latin typeface="Arial"/>
                <a:ea typeface="Calibri"/>
                <a:cs typeface="Times New Roman"/>
              </a:rPr>
              <a:t> used this as an opportunity to demonstrate the new </a:t>
            </a:r>
            <a:r>
              <a:rPr lang="en-US" dirty="0" smtClean="0">
                <a:solidFill>
                  <a:srgbClr val="000000"/>
                </a:solidFill>
                <a:latin typeface="Arial"/>
                <a:ea typeface="Calibri"/>
                <a:cs typeface="Times New Roman"/>
              </a:rPr>
              <a:t>	power </a:t>
            </a:r>
            <a:r>
              <a:rPr lang="en-US" dirty="0">
                <a:solidFill>
                  <a:srgbClr val="000000"/>
                </a:solidFill>
                <a:latin typeface="Arial"/>
                <a:ea typeface="Calibri"/>
                <a:cs typeface="Times New Roman"/>
              </a:rPr>
              <a:t>of the Federal Government and sent 12,000 militiamen </a:t>
            </a:r>
            <a:r>
              <a:rPr lang="en-US" dirty="0" smtClean="0">
                <a:solidFill>
                  <a:srgbClr val="000000"/>
                </a:solidFill>
                <a:latin typeface="Arial"/>
                <a:ea typeface="Calibri"/>
                <a:cs typeface="Times New Roman"/>
              </a:rPr>
              <a:t>to </a:t>
            </a:r>
            <a:r>
              <a:rPr lang="en-US" dirty="0">
                <a:solidFill>
                  <a:srgbClr val="000000"/>
                </a:solidFill>
                <a:latin typeface="Arial"/>
                <a:ea typeface="Calibri"/>
                <a:cs typeface="Times New Roman"/>
              </a:rPr>
              <a:t>put </a:t>
            </a:r>
            <a:r>
              <a:rPr lang="en-US" dirty="0" smtClean="0">
                <a:solidFill>
                  <a:srgbClr val="000000"/>
                </a:solidFill>
                <a:latin typeface="Arial"/>
                <a:ea typeface="Calibri"/>
                <a:cs typeface="Times New Roman"/>
              </a:rPr>
              <a:t>	down </a:t>
            </a:r>
            <a:r>
              <a:rPr lang="en-US" dirty="0">
                <a:solidFill>
                  <a:srgbClr val="000000"/>
                </a:solidFill>
                <a:latin typeface="Arial"/>
                <a:ea typeface="Calibri"/>
                <a:cs typeface="Times New Roman"/>
              </a:rPr>
              <a:t>the </a:t>
            </a:r>
            <a:r>
              <a:rPr lang="en-US" dirty="0" smtClean="0">
                <a:solidFill>
                  <a:srgbClr val="000000"/>
                </a:solidFill>
                <a:latin typeface="Arial"/>
                <a:ea typeface="Calibri"/>
                <a:cs typeface="Times New Roman"/>
              </a:rPr>
              <a:t>Rebellion</a:t>
            </a:r>
          </a:p>
          <a:p>
            <a:pPr marL="571500" marR="0" indent="0">
              <a:lnSpc>
                <a:spcPct val="115000"/>
              </a:lnSpc>
              <a:spcBef>
                <a:spcPts val="0"/>
              </a:spcBef>
              <a:spcAft>
                <a:spcPts val="0"/>
              </a:spcAft>
              <a:buNone/>
            </a:pPr>
            <a:r>
              <a:rPr lang="en-US" dirty="0" smtClean="0">
                <a:solidFill>
                  <a:srgbClr val="000000"/>
                </a:solidFill>
                <a:latin typeface="Arial"/>
                <a:ea typeface="Calibri"/>
                <a:cs typeface="Times New Roman"/>
              </a:rPr>
              <a:t> </a:t>
            </a:r>
            <a:endParaRPr lang="en-US" sz="4000" dirty="0">
              <a:ea typeface="Calibri"/>
              <a:cs typeface="Times New Roman"/>
            </a:endParaRPr>
          </a:p>
          <a:p>
            <a:pPr marL="0" marR="0" indent="0">
              <a:lnSpc>
                <a:spcPct val="115000"/>
              </a:lnSpc>
              <a:spcBef>
                <a:spcPts val="0"/>
              </a:spcBef>
              <a:spcAft>
                <a:spcPts val="0"/>
              </a:spcAft>
              <a:buNone/>
            </a:pPr>
            <a:r>
              <a:rPr lang="en-US" dirty="0">
                <a:solidFill>
                  <a:srgbClr val="000000"/>
                </a:solidFill>
                <a:latin typeface="Arial"/>
                <a:ea typeface="Calibri"/>
                <a:cs typeface="Times New Roman"/>
              </a:rPr>
              <a:t>IV. Two Party System Emerges</a:t>
            </a:r>
            <a:endParaRPr lang="en-US" sz="4000" dirty="0">
              <a:ea typeface="Calibri"/>
              <a:cs typeface="Times New Roman"/>
            </a:endParaRPr>
          </a:p>
          <a:p>
            <a:pPr marL="0" marR="0" indent="0">
              <a:lnSpc>
                <a:spcPct val="115000"/>
              </a:lnSpc>
              <a:spcBef>
                <a:spcPts val="0"/>
              </a:spcBef>
              <a:spcAft>
                <a:spcPts val="0"/>
              </a:spcAft>
              <a:buNone/>
            </a:pPr>
            <a:r>
              <a:rPr lang="en-US" dirty="0" smtClean="0">
                <a:solidFill>
                  <a:srgbClr val="000000"/>
                </a:solidFill>
                <a:latin typeface="Arial"/>
                <a:ea typeface="Calibri"/>
                <a:cs typeface="Times New Roman"/>
              </a:rPr>
              <a:t> </a:t>
            </a:r>
            <a:r>
              <a:rPr lang="en-US" dirty="0">
                <a:solidFill>
                  <a:srgbClr val="000000"/>
                </a:solidFill>
                <a:latin typeface="Arial"/>
                <a:ea typeface="Calibri"/>
                <a:cs typeface="Times New Roman"/>
              </a:rPr>
              <a:t> </a:t>
            </a:r>
            <a:r>
              <a:rPr lang="en-US" dirty="0" smtClean="0">
                <a:solidFill>
                  <a:srgbClr val="000000"/>
                </a:solidFill>
                <a:latin typeface="Arial"/>
                <a:ea typeface="Calibri"/>
                <a:cs typeface="Times New Roman"/>
              </a:rPr>
              <a:t>    A</a:t>
            </a:r>
            <a:r>
              <a:rPr lang="en-US" dirty="0">
                <a:solidFill>
                  <a:srgbClr val="000000"/>
                </a:solidFill>
                <a:latin typeface="Arial"/>
                <a:ea typeface="Calibri"/>
                <a:cs typeface="Times New Roman"/>
              </a:rPr>
              <a:t>. </a:t>
            </a:r>
            <a:r>
              <a:rPr lang="en-US" b="1" dirty="0" smtClean="0">
                <a:solidFill>
                  <a:srgbClr val="FF0000"/>
                </a:solidFill>
                <a:latin typeface="Arial"/>
                <a:ea typeface="Calibri"/>
                <a:cs typeface="Times New Roman"/>
              </a:rPr>
              <a:t>Federalists</a:t>
            </a:r>
            <a:r>
              <a:rPr lang="en-US" dirty="0" smtClean="0">
                <a:solidFill>
                  <a:srgbClr val="000000"/>
                </a:solidFill>
                <a:latin typeface="Arial"/>
                <a:ea typeface="Calibri"/>
                <a:cs typeface="Times New Roman"/>
              </a:rPr>
              <a:t> -</a:t>
            </a:r>
            <a:r>
              <a:rPr lang="en-US" dirty="0">
                <a:solidFill>
                  <a:srgbClr val="000000"/>
                </a:solidFill>
                <a:latin typeface="Arial"/>
                <a:ea typeface="Calibri"/>
                <a:cs typeface="Times New Roman"/>
              </a:rPr>
              <a:t>Promoted Hamilton's view</a:t>
            </a:r>
            <a:endParaRPr lang="en-US" sz="4000" dirty="0">
              <a:ea typeface="Calibri"/>
              <a:cs typeface="Times New Roman"/>
            </a:endParaRPr>
          </a:p>
          <a:p>
            <a:pPr marL="0" indent="0">
              <a:buNone/>
            </a:pPr>
            <a:r>
              <a:rPr lang="en-US" dirty="0">
                <a:solidFill>
                  <a:srgbClr val="000000"/>
                </a:solidFill>
                <a:latin typeface="Arial"/>
                <a:ea typeface="Calibri"/>
              </a:rPr>
              <a:t> </a:t>
            </a:r>
            <a:r>
              <a:rPr lang="en-US" dirty="0" smtClean="0">
                <a:solidFill>
                  <a:srgbClr val="000000"/>
                </a:solidFill>
                <a:latin typeface="Arial"/>
                <a:ea typeface="Calibri"/>
              </a:rPr>
              <a:t>     B</a:t>
            </a:r>
            <a:r>
              <a:rPr lang="en-US" dirty="0">
                <a:solidFill>
                  <a:srgbClr val="000000"/>
                </a:solidFill>
                <a:latin typeface="Arial"/>
                <a:ea typeface="Calibri"/>
              </a:rPr>
              <a:t>. </a:t>
            </a:r>
            <a:r>
              <a:rPr lang="en-US" b="1" dirty="0">
                <a:solidFill>
                  <a:schemeClr val="accent4">
                    <a:lumMod val="50000"/>
                  </a:schemeClr>
                </a:solidFill>
                <a:latin typeface="Arial"/>
                <a:ea typeface="Calibri"/>
              </a:rPr>
              <a:t>Democratic Republicans </a:t>
            </a:r>
            <a:r>
              <a:rPr lang="en-US" dirty="0">
                <a:solidFill>
                  <a:srgbClr val="000000"/>
                </a:solidFill>
                <a:latin typeface="Arial"/>
                <a:ea typeface="Calibri"/>
              </a:rPr>
              <a:t>(Anti-Federalist</a:t>
            </a:r>
            <a:r>
              <a:rPr lang="en-US" dirty="0" smtClean="0">
                <a:solidFill>
                  <a:srgbClr val="000000"/>
                </a:solidFill>
                <a:latin typeface="Arial"/>
                <a:ea typeface="Calibri"/>
              </a:rPr>
              <a:t>)- Promoted Madison and 	Jefferson's </a:t>
            </a:r>
            <a:r>
              <a:rPr lang="en-US" dirty="0">
                <a:solidFill>
                  <a:srgbClr val="000000"/>
                </a:solidFill>
                <a:latin typeface="Arial"/>
                <a:ea typeface="Calibri"/>
              </a:rPr>
              <a:t>view</a:t>
            </a:r>
            <a:endParaRPr lang="en-US" dirty="0"/>
          </a:p>
        </p:txBody>
      </p:sp>
      <p:sp>
        <p:nvSpPr>
          <p:cNvPr id="2" name="TextBox 1"/>
          <p:cNvSpPr txBox="1"/>
          <p:nvPr/>
        </p:nvSpPr>
        <p:spPr>
          <a:xfrm>
            <a:off x="2971800" y="6477000"/>
            <a:ext cx="5693290" cy="369332"/>
          </a:xfrm>
          <a:prstGeom prst="rect">
            <a:avLst/>
          </a:prstGeom>
          <a:noFill/>
        </p:spPr>
        <p:txBody>
          <a:bodyPr wrap="none" rtlCol="0">
            <a:spAutoFit/>
          </a:bodyPr>
          <a:lstStyle/>
          <a:p>
            <a:r>
              <a:rPr lang="en-US" b="1" dirty="0" smtClean="0">
                <a:solidFill>
                  <a:srgbClr val="FF0000"/>
                </a:solidFill>
              </a:rPr>
              <a:t>Hamilton's economic plan known as the American System</a:t>
            </a:r>
            <a:endParaRPr lang="en-US" b="1" dirty="0">
              <a:solidFill>
                <a:srgbClr val="FF0000"/>
              </a:solidFill>
            </a:endParaRPr>
          </a:p>
        </p:txBody>
      </p:sp>
    </p:spTree>
    <p:extLst>
      <p:ext uri="{BB962C8B-B14F-4D97-AF65-F5344CB8AC3E}">
        <p14:creationId xmlns:p14="http://schemas.microsoft.com/office/powerpoint/2010/main" val="330476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4343400" cy="944562"/>
          </a:xfrm>
        </p:spPr>
        <p:txBody>
          <a:bodyPr>
            <a:normAutofit/>
          </a:bodyPr>
          <a:lstStyle/>
          <a:p>
            <a:r>
              <a:rPr lang="en-US" dirty="0" smtClean="0"/>
              <a:t>Inventing America</a:t>
            </a:r>
            <a:endParaRPr lang="en-US" dirty="0"/>
          </a:p>
        </p:txBody>
      </p:sp>
      <p:sp>
        <p:nvSpPr>
          <p:cNvPr id="3" name="Content Placeholder 2"/>
          <p:cNvSpPr>
            <a:spLocks noGrp="1"/>
          </p:cNvSpPr>
          <p:nvPr>
            <p:ph idx="1"/>
          </p:nvPr>
        </p:nvSpPr>
        <p:spPr>
          <a:xfrm>
            <a:off x="457200" y="1600200"/>
            <a:ext cx="5181600" cy="4525963"/>
          </a:xfrm>
        </p:spPr>
        <p:txBody>
          <a:bodyPr>
            <a:normAutofit fontScale="85000" lnSpcReduction="20000"/>
          </a:bodyPr>
          <a:lstStyle/>
          <a:p>
            <a:r>
              <a:rPr lang="en-US" dirty="0" smtClean="0"/>
              <a:t>How did Hamilton and Jefferson differ in their views of the Constitution and the role of government?</a:t>
            </a:r>
          </a:p>
          <a:p>
            <a:endParaRPr lang="en-US" dirty="0" smtClean="0"/>
          </a:p>
          <a:p>
            <a:pPr marL="0" indent="0">
              <a:buNone/>
            </a:pPr>
            <a:r>
              <a:rPr lang="en-US" i="1" dirty="0" smtClean="0"/>
              <a:t>Farewell Address</a:t>
            </a:r>
          </a:p>
          <a:p>
            <a:r>
              <a:rPr lang="en-US" dirty="0" smtClean="0"/>
              <a:t>What does Washington say are the many ‘baneful effects’ of political parties?</a:t>
            </a:r>
          </a:p>
          <a:p>
            <a:r>
              <a:rPr lang="en-US" dirty="0" smtClean="0"/>
              <a:t>What event was Washington thinking of when he warned about ‘foreign influence’?</a:t>
            </a:r>
            <a:endParaRPr lang="en-US" dirty="0"/>
          </a:p>
        </p:txBody>
      </p:sp>
      <p:pic>
        <p:nvPicPr>
          <p:cNvPr id="1026" name="Picture 2" descr="http://upload.wikimedia.org/wikipedia/commons/thumb/b/b6/Gilbert_Stuart_Williamstown_Portrait_of_George_Washington.jpg/220px-Gilbert_Stuart_Williamstown_Portrait_of_George_Washing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0745" y="3493941"/>
            <a:ext cx="2819400" cy="33640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docstoccdn.com/thumb/orig/9695102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199" y="685799"/>
            <a:ext cx="3719945" cy="2789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477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The Nation Expands</a:t>
            </a:r>
            <a:endParaRPr lang="en-US" dirty="0"/>
          </a:p>
        </p:txBody>
      </p:sp>
      <p:sp>
        <p:nvSpPr>
          <p:cNvPr id="3" name="Content Placeholder 2"/>
          <p:cNvSpPr>
            <a:spLocks noGrp="1"/>
          </p:cNvSpPr>
          <p:nvPr>
            <p:ph idx="1"/>
          </p:nvPr>
        </p:nvSpPr>
        <p:spPr>
          <a:xfrm>
            <a:off x="76200" y="838200"/>
            <a:ext cx="5867400" cy="6019800"/>
          </a:xfrm>
        </p:spPr>
        <p:txBody>
          <a:bodyPr/>
          <a:lstStyle/>
          <a:p>
            <a:pPr marL="0" indent="0" algn="ctr">
              <a:buNone/>
            </a:pPr>
            <a:r>
              <a:rPr lang="en-US" sz="2400" b="1" dirty="0" smtClean="0">
                <a:solidFill>
                  <a:srgbClr val="0000FF"/>
                </a:solidFill>
                <a:latin typeface="+mj-lt"/>
              </a:rPr>
              <a:t>The Age of Jefferson</a:t>
            </a:r>
          </a:p>
          <a:p>
            <a:r>
              <a:rPr lang="en-US" sz="2800" b="1" dirty="0" smtClean="0">
                <a:solidFill>
                  <a:srgbClr val="0000FF"/>
                </a:solidFill>
                <a:latin typeface="+mj-lt"/>
              </a:rPr>
              <a:t>Jefferson’s Political Beliefs </a:t>
            </a:r>
          </a:p>
          <a:p>
            <a:pPr lvl="1"/>
            <a:r>
              <a:rPr lang="en-US" sz="2400" b="1" dirty="0" smtClean="0">
                <a:solidFill>
                  <a:srgbClr val="0000FF"/>
                </a:solidFill>
                <a:latin typeface="+mj-lt"/>
              </a:rPr>
              <a:t>farm ownership was the basis for a successful American society (An Agrarian society)</a:t>
            </a:r>
          </a:p>
          <a:p>
            <a:pPr lvl="2"/>
            <a:r>
              <a:rPr lang="en-US" sz="2000" b="1" dirty="0" smtClean="0">
                <a:solidFill>
                  <a:srgbClr val="0000FF"/>
                </a:solidFill>
                <a:latin typeface="+mj-lt"/>
              </a:rPr>
              <a:t>Problem = Population doubling every 25 yrs. &amp; need twice as much land every generation </a:t>
            </a:r>
          </a:p>
          <a:p>
            <a:r>
              <a:rPr lang="en-US" sz="2800" b="1" dirty="0" smtClean="0">
                <a:solidFill>
                  <a:srgbClr val="0000FF"/>
                </a:solidFill>
                <a:latin typeface="+mj-lt"/>
              </a:rPr>
              <a:t>Louisiana Territory</a:t>
            </a:r>
          </a:p>
          <a:p>
            <a:pPr lvl="1"/>
            <a:r>
              <a:rPr lang="en-US" sz="2000" b="1" dirty="0" smtClean="0">
                <a:solidFill>
                  <a:srgbClr val="0000FF"/>
                </a:solidFill>
                <a:latin typeface="+mj-lt"/>
              </a:rPr>
              <a:t>1801 Napoleon forced Spain to give him the Louisiana Territory</a:t>
            </a:r>
          </a:p>
          <a:p>
            <a:pPr lvl="1"/>
            <a:r>
              <a:rPr lang="en-US" sz="2000" b="1" dirty="0" smtClean="0">
                <a:solidFill>
                  <a:srgbClr val="0000FF"/>
                </a:solidFill>
                <a:latin typeface="+mj-lt"/>
              </a:rPr>
              <a:t>Napoleon needs money to fight the British</a:t>
            </a:r>
          </a:p>
          <a:p>
            <a:pPr lvl="1"/>
            <a:r>
              <a:rPr lang="en-US" sz="2000" b="1" dirty="0" smtClean="0">
                <a:solidFill>
                  <a:srgbClr val="0000FF"/>
                </a:solidFill>
                <a:latin typeface="+mj-lt"/>
              </a:rPr>
              <a:t>1803 Jefferson paid $15 million &amp; doubles the size of the US</a:t>
            </a:r>
          </a:p>
          <a:p>
            <a:pPr lvl="2"/>
            <a:r>
              <a:rPr lang="en-US" sz="1600" b="1" dirty="0" smtClean="0">
                <a:solidFill>
                  <a:srgbClr val="0000FF"/>
                </a:solidFill>
                <a:latin typeface="+mj-lt"/>
              </a:rPr>
              <a:t>Was this Constitutional?</a:t>
            </a:r>
            <a:endParaRPr lang="en-US" sz="1600" b="0" dirty="0" smtClean="0">
              <a:solidFill>
                <a:srgbClr val="0000FF"/>
              </a:solidFill>
              <a:latin typeface="+mj-lt"/>
            </a:endParaRPr>
          </a:p>
        </p:txBody>
      </p:sp>
      <p:pic>
        <p:nvPicPr>
          <p:cNvPr id="13314" name="Picture 2" descr="http://www.marshu.com/articles/images-website/articles/presidents-on-coins/nickel-coin-head.jpg"/>
          <p:cNvPicPr>
            <a:picLocks noChangeAspect="1" noChangeArrowheads="1"/>
          </p:cNvPicPr>
          <p:nvPr/>
        </p:nvPicPr>
        <p:blipFill>
          <a:blip r:embed="rId2" cstate="print"/>
          <a:srcRect/>
          <a:stretch>
            <a:fillRect/>
          </a:stretch>
        </p:blipFill>
        <p:spPr bwMode="auto">
          <a:xfrm>
            <a:off x="5943600" y="838200"/>
            <a:ext cx="2209800" cy="2209800"/>
          </a:xfrm>
          <a:prstGeom prst="rect">
            <a:avLst/>
          </a:prstGeom>
          <a:noFill/>
        </p:spPr>
      </p:pic>
      <p:pic>
        <p:nvPicPr>
          <p:cNvPr id="13316" name="Picture 4" descr="http://static.tvtropes.org/pmwiki/pub/images/jefferson.jpg"/>
          <p:cNvPicPr>
            <a:picLocks noChangeAspect="1" noChangeArrowheads="1"/>
          </p:cNvPicPr>
          <p:nvPr/>
        </p:nvPicPr>
        <p:blipFill>
          <a:blip r:embed="rId3" cstate="print"/>
          <a:srcRect/>
          <a:stretch>
            <a:fillRect/>
          </a:stretch>
        </p:blipFill>
        <p:spPr bwMode="auto">
          <a:xfrm>
            <a:off x="6153150" y="2981324"/>
            <a:ext cx="2990850" cy="3876676"/>
          </a:xfrm>
          <a:prstGeom prst="rect">
            <a:avLst/>
          </a:prstGeom>
          <a:noFill/>
        </p:spPr>
      </p:pic>
    </p:spTree>
    <p:extLst>
      <p:ext uri="{BB962C8B-B14F-4D97-AF65-F5344CB8AC3E}">
        <p14:creationId xmlns:p14="http://schemas.microsoft.com/office/powerpoint/2010/main" val="9106667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atewayno.com/history/images/la-purchase-larg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89" y="360218"/>
            <a:ext cx="9134693" cy="5943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theodora.com/maps/new9/usa_expansion_map.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7068" y="551119"/>
            <a:ext cx="8631461" cy="525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62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3.amazonaws.com/movotoblog/2014/04/population-maps/populationma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9229725"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7053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normAutofit fontScale="90000"/>
          </a:bodyPr>
          <a:lstStyle/>
          <a:p>
            <a:r>
              <a:rPr lang="en-US" dirty="0" smtClean="0"/>
              <a:t>The Nation Expands</a:t>
            </a:r>
            <a:endParaRPr lang="en-US" dirty="0"/>
          </a:p>
        </p:txBody>
      </p:sp>
      <p:sp>
        <p:nvSpPr>
          <p:cNvPr id="3" name="Content Placeholder 2"/>
          <p:cNvSpPr>
            <a:spLocks noGrp="1"/>
          </p:cNvSpPr>
          <p:nvPr>
            <p:ph idx="1"/>
          </p:nvPr>
        </p:nvSpPr>
        <p:spPr>
          <a:xfrm>
            <a:off x="0" y="198437"/>
            <a:ext cx="9144000" cy="5592763"/>
          </a:xfrm>
        </p:spPr>
        <p:txBody>
          <a:bodyPr/>
          <a:lstStyle/>
          <a:p>
            <a:pPr marL="0" indent="0" algn="ctr">
              <a:buNone/>
            </a:pPr>
            <a:endParaRPr lang="en-US" sz="2400" b="1" dirty="0" smtClean="0">
              <a:solidFill>
                <a:srgbClr val="0000FF"/>
              </a:solidFill>
              <a:latin typeface="+mj-lt"/>
            </a:endParaRPr>
          </a:p>
          <a:p>
            <a:pPr lvl="0"/>
            <a:r>
              <a:rPr lang="en-US" sz="2800" dirty="0" smtClean="0">
                <a:solidFill>
                  <a:srgbClr val="0000FF"/>
                </a:solidFill>
              </a:rPr>
              <a:t>1804 - Lewis </a:t>
            </a:r>
            <a:r>
              <a:rPr lang="en-US" sz="2800" dirty="0">
                <a:solidFill>
                  <a:srgbClr val="0000FF"/>
                </a:solidFill>
              </a:rPr>
              <a:t>and Clark </a:t>
            </a:r>
            <a:r>
              <a:rPr lang="en-US" sz="2800" dirty="0" smtClean="0">
                <a:solidFill>
                  <a:srgbClr val="0000FF"/>
                </a:solidFill>
              </a:rPr>
              <a:t>expedition explore new territory </a:t>
            </a:r>
          </a:p>
          <a:p>
            <a:pPr lvl="1"/>
            <a:r>
              <a:rPr lang="en-US" sz="2400" dirty="0" smtClean="0">
                <a:solidFill>
                  <a:srgbClr val="0000FF"/>
                </a:solidFill>
              </a:rPr>
              <a:t>Aided by Sacajawea &amp; her husband</a:t>
            </a:r>
            <a:endParaRPr lang="en-US" sz="2400" dirty="0">
              <a:solidFill>
                <a:srgbClr val="0000FF"/>
              </a:solidFill>
            </a:endParaRPr>
          </a:p>
          <a:p>
            <a:endParaRPr lang="en-US" sz="2800" dirty="0"/>
          </a:p>
        </p:txBody>
      </p:sp>
      <p:pic>
        <p:nvPicPr>
          <p:cNvPr id="4" name="Picture 4" descr="http://www.lewisandclarkinkentucky.org/education/state_fair/trip.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13697"/>
            <a:ext cx="6705600" cy="48443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visitidaho.org/lewisandclark/assets/images/index/photo-lewis-and-clark.gi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200400"/>
            <a:ext cx="3025586"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4087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239000" cy="1143000"/>
          </a:xfrm>
        </p:spPr>
        <p:txBody>
          <a:bodyPr>
            <a:normAutofit fontScale="90000"/>
          </a:bodyPr>
          <a:lstStyle/>
          <a:p>
            <a:r>
              <a:rPr lang="en-US" dirty="0" smtClean="0"/>
              <a:t>Analyze the Expansion of the United States </a:t>
            </a:r>
            <a:endParaRPr lang="en-US" dirty="0"/>
          </a:p>
        </p:txBody>
      </p:sp>
      <p:pic>
        <p:nvPicPr>
          <p:cNvPr id="7" name="Picture 6" descr="http://wps.ablongman.com/wps/media/objects/579/592970/BlankMaps/United%20States%20to%201830.gif"/>
          <p:cNvPicPr/>
          <p:nvPr/>
        </p:nvPicPr>
        <p:blipFill>
          <a:blip r:embed="rId2" cstate="print"/>
          <a:srcRect/>
          <a:stretch>
            <a:fillRect/>
          </a:stretch>
        </p:blipFill>
        <p:spPr bwMode="auto">
          <a:xfrm>
            <a:off x="381000" y="1543050"/>
            <a:ext cx="8526658" cy="5314950"/>
          </a:xfrm>
          <a:prstGeom prst="rect">
            <a:avLst/>
          </a:prstGeom>
          <a:noFill/>
          <a:ln w="9525">
            <a:noFill/>
            <a:miter lim="800000"/>
            <a:headEnd/>
            <a:tailEnd/>
          </a:ln>
        </p:spPr>
      </p:pic>
    </p:spTree>
    <p:extLst>
      <p:ext uri="{BB962C8B-B14F-4D97-AF65-F5344CB8AC3E}">
        <p14:creationId xmlns:p14="http://schemas.microsoft.com/office/powerpoint/2010/main" val="40763930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merican railways 18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554063"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http://greatergreater.com/images/201104/am1978.jpg"/>
          <p:cNvPicPr/>
          <p:nvPr/>
        </p:nvPicPr>
        <p:blipFill>
          <a:blip r:embed="rId3" cstate="print"/>
          <a:srcRect/>
          <a:stretch>
            <a:fillRect/>
          </a:stretch>
        </p:blipFill>
        <p:spPr bwMode="auto">
          <a:xfrm>
            <a:off x="152400" y="228600"/>
            <a:ext cx="8915400" cy="6400800"/>
          </a:xfrm>
          <a:prstGeom prst="rect">
            <a:avLst/>
          </a:prstGeom>
          <a:noFill/>
          <a:ln w="9525">
            <a:noFill/>
            <a:miter lim="800000"/>
            <a:headEnd/>
            <a:tailEnd/>
          </a:ln>
        </p:spPr>
      </p:pic>
    </p:spTree>
    <p:extLst>
      <p:ext uri="{BB962C8B-B14F-4D97-AF65-F5344CB8AC3E}">
        <p14:creationId xmlns:p14="http://schemas.microsoft.com/office/powerpoint/2010/main" val="286861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52400"/>
            <a:ext cx="8229600" cy="381000"/>
          </a:xfrm>
        </p:spPr>
        <p:txBody>
          <a:bodyPr>
            <a:normAutofit fontScale="90000"/>
          </a:bodyPr>
          <a:lstStyle/>
          <a:p>
            <a:endParaRPr lang="en-US" sz="4000"/>
          </a:p>
        </p:txBody>
      </p:sp>
      <p:sp>
        <p:nvSpPr>
          <p:cNvPr id="16387" name="Rectangle 3"/>
          <p:cNvSpPr>
            <a:spLocks noGrp="1" noChangeArrowheads="1"/>
          </p:cNvSpPr>
          <p:nvPr>
            <p:ph type="body" idx="1"/>
          </p:nvPr>
        </p:nvSpPr>
        <p:spPr/>
        <p:txBody>
          <a:bodyPr/>
          <a:lstStyle/>
          <a:p>
            <a:endParaRPr lang="en-US"/>
          </a:p>
        </p:txBody>
      </p:sp>
      <p:pic>
        <p:nvPicPr>
          <p:cNvPr id="16391" name="Picture 7" descr="113"/>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prb.org/images11/blog_centerpop_mean2010.JPG"/>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extLst>
      <p:ext uri="{BB962C8B-B14F-4D97-AF65-F5344CB8AC3E}">
        <p14:creationId xmlns:p14="http://schemas.microsoft.com/office/powerpoint/2010/main" val="35646030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82927"/>
            <a:ext cx="7543800" cy="5262979"/>
          </a:xfrm>
          <a:prstGeom prst="rect">
            <a:avLst/>
          </a:prstGeom>
          <a:solidFill>
            <a:schemeClr val="accent3">
              <a:lumMod val="60000"/>
              <a:lumOff val="40000"/>
            </a:schemeClr>
          </a:solidFill>
          <a:effectLst>
            <a:softEdge rad="31750"/>
          </a:effectLst>
        </p:spPr>
        <p:txBody>
          <a:bodyPr wrap="square" rtlCol="0">
            <a:spAutoFit/>
          </a:bodyPr>
          <a:lstStyle/>
          <a:p>
            <a:pPr algn="ctr"/>
            <a:r>
              <a:rPr lang="en-US" sz="2800" b="1" u="sng" dirty="0" smtClean="0">
                <a:effectLst>
                  <a:outerShdw blurRad="38100" dist="38100" dir="2700000" algn="tl">
                    <a:srgbClr val="000000">
                      <a:alpha val="43137"/>
                    </a:srgbClr>
                  </a:outerShdw>
                </a:effectLst>
              </a:rPr>
              <a:t>Key Concepts on Western Expansion</a:t>
            </a:r>
          </a:p>
          <a:p>
            <a:endParaRPr lang="en-US" sz="2800" b="1" u="sng" dirty="0">
              <a:effectLst>
                <a:outerShdw blurRad="38100" dist="38100" dir="2700000" algn="tl">
                  <a:srgbClr val="000000">
                    <a:alpha val="43137"/>
                  </a:srgbClr>
                </a:outerShdw>
              </a:effectLst>
            </a:endParaRPr>
          </a:p>
          <a:p>
            <a:pPr marL="342900" indent="-342900">
              <a:buFontTx/>
              <a:buChar char="-"/>
            </a:pPr>
            <a:r>
              <a:rPr lang="en-US" sz="2000" dirty="0" smtClean="0">
                <a:effectLst>
                  <a:outerShdw blurRad="38100" dist="38100" dir="2700000" algn="tl">
                    <a:srgbClr val="000000">
                      <a:alpha val="43137"/>
                    </a:srgbClr>
                  </a:outerShdw>
                </a:effectLst>
              </a:rPr>
              <a:t>Americans believed the land in the west Belonged to them (“God Given,” not just purchased) and did not consider anyone else to be living on the land </a:t>
            </a:r>
          </a:p>
          <a:p>
            <a:pPr marL="800100" lvl="1" indent="-342900">
              <a:buFontTx/>
              <a:buChar char="-"/>
            </a:pPr>
            <a:r>
              <a:rPr lang="en-US" sz="2000" dirty="0" smtClean="0">
                <a:effectLst>
                  <a:outerShdw blurRad="38100" dist="38100" dir="2700000" algn="tl">
                    <a:srgbClr val="000000">
                      <a:alpha val="43137"/>
                    </a:srgbClr>
                  </a:outerShdw>
                </a:effectLst>
              </a:rPr>
              <a:t>Native Americans aren’t ‘using’ it in a traditional European sense</a:t>
            </a:r>
          </a:p>
          <a:p>
            <a:pPr lvl="1"/>
            <a:endParaRPr lang="en-US" sz="2000" dirty="0" smtClean="0">
              <a:effectLst>
                <a:outerShdw blurRad="38100" dist="38100" dir="2700000" algn="tl">
                  <a:srgbClr val="000000">
                    <a:alpha val="43137"/>
                  </a:srgbClr>
                </a:outerShdw>
              </a:effectLst>
            </a:endParaRPr>
          </a:p>
          <a:p>
            <a:pPr marL="342900" indent="-342900">
              <a:buFontTx/>
              <a:buChar char="-"/>
            </a:pPr>
            <a:r>
              <a:rPr lang="en-US" sz="2000" dirty="0" smtClean="0">
                <a:effectLst>
                  <a:outerShdw blurRad="38100" dist="38100" dir="2700000" algn="tl">
                    <a:srgbClr val="000000">
                      <a:alpha val="43137"/>
                    </a:srgbClr>
                  </a:outerShdw>
                </a:effectLst>
              </a:rPr>
              <a:t>East Coast is too crowded</a:t>
            </a:r>
          </a:p>
          <a:p>
            <a:pPr marL="800100" lvl="1" indent="-342900">
              <a:buFontTx/>
              <a:buChar char="-"/>
            </a:pPr>
            <a:r>
              <a:rPr lang="en-US" sz="2000" dirty="0" smtClean="0">
                <a:effectLst>
                  <a:outerShdw blurRad="38100" dist="38100" dir="2700000" algn="tl">
                    <a:srgbClr val="000000">
                      <a:alpha val="43137"/>
                    </a:srgbClr>
                  </a:outerShdw>
                </a:effectLst>
              </a:rPr>
              <a:t>Doubling of population</a:t>
            </a:r>
          </a:p>
          <a:p>
            <a:pPr lvl="1"/>
            <a:endParaRPr lang="en-US" sz="2000" dirty="0" smtClean="0">
              <a:effectLst>
                <a:outerShdw blurRad="38100" dist="38100" dir="2700000" algn="tl">
                  <a:srgbClr val="000000">
                    <a:alpha val="43137"/>
                  </a:srgbClr>
                </a:outerShdw>
              </a:effectLst>
            </a:endParaRPr>
          </a:p>
          <a:p>
            <a:pPr marL="342900" indent="-342900">
              <a:buFontTx/>
              <a:buChar char="-"/>
            </a:pPr>
            <a:r>
              <a:rPr lang="en-US" sz="2000" dirty="0" smtClean="0">
                <a:effectLst>
                  <a:outerShdw blurRad="38100" dist="38100" dir="2700000" algn="tl">
                    <a:srgbClr val="000000">
                      <a:alpha val="43137"/>
                    </a:srgbClr>
                  </a:outerShdw>
                </a:effectLst>
              </a:rPr>
              <a:t>West promises </a:t>
            </a:r>
          </a:p>
          <a:p>
            <a:pPr marL="800100" lvl="1" indent="-342900">
              <a:buFontTx/>
              <a:buChar char="-"/>
            </a:pPr>
            <a:r>
              <a:rPr lang="en-US" sz="2000" dirty="0" smtClean="0">
                <a:effectLst>
                  <a:outerShdw blurRad="38100" dist="38100" dir="2700000" algn="tl">
                    <a:srgbClr val="000000">
                      <a:alpha val="43137"/>
                    </a:srgbClr>
                  </a:outerShdw>
                </a:effectLst>
              </a:rPr>
              <a:t>Free land</a:t>
            </a:r>
          </a:p>
          <a:p>
            <a:pPr marL="800100" lvl="1" indent="-342900">
              <a:buFontTx/>
              <a:buChar char="-"/>
            </a:pPr>
            <a:r>
              <a:rPr lang="en-US" sz="2000" dirty="0" smtClean="0">
                <a:effectLst>
                  <a:outerShdw blurRad="38100" dist="38100" dir="2700000" algn="tl">
                    <a:srgbClr val="000000">
                      <a:alpha val="43137"/>
                    </a:srgbClr>
                  </a:outerShdw>
                </a:effectLst>
              </a:rPr>
              <a:t>Adventure</a:t>
            </a:r>
          </a:p>
          <a:p>
            <a:pPr marL="800100" lvl="1" indent="-342900">
              <a:buFontTx/>
              <a:buChar char="-"/>
            </a:pPr>
            <a:r>
              <a:rPr lang="en-US" sz="2000" dirty="0" smtClean="0">
                <a:effectLst>
                  <a:outerShdw blurRad="38100" dist="38100" dir="2700000" algn="tl">
                    <a:srgbClr val="000000">
                      <a:alpha val="43137"/>
                    </a:srgbClr>
                  </a:outerShdw>
                </a:effectLst>
              </a:rPr>
              <a:t>Opportunity </a:t>
            </a:r>
          </a:p>
          <a:p>
            <a:pPr marL="800100" lvl="1" indent="-342900">
              <a:buFontTx/>
              <a:buChar char="-"/>
            </a:pPr>
            <a:r>
              <a:rPr lang="en-US" sz="2000" dirty="0" smtClean="0">
                <a:effectLst>
                  <a:outerShdw blurRad="38100" dist="38100" dir="2700000" algn="tl">
                    <a:srgbClr val="000000">
                      <a:alpha val="43137"/>
                    </a:srgbClr>
                  </a:outerShdw>
                </a:effectLst>
              </a:rPr>
              <a:t>Wealth</a:t>
            </a:r>
            <a:endParaRPr lang="en-US" sz="2000" dirty="0"/>
          </a:p>
        </p:txBody>
      </p:sp>
      <p:pic>
        <p:nvPicPr>
          <p:cNvPr id="3074" name="Picture 2" descr="Image result for westward expa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76487"/>
            <a:ext cx="5715000" cy="431482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5410200" y="3505200"/>
            <a:ext cx="9906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419600" y="5574506"/>
            <a:ext cx="9906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6608263">
            <a:off x="4740375" y="4668395"/>
            <a:ext cx="1141216" cy="381000"/>
          </a:xfrm>
          <a:prstGeom prst="rightArrow">
            <a:avLst>
              <a:gd name="adj1" fmla="val 46589"/>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52600" y="5345906"/>
            <a:ext cx="1676400" cy="923330"/>
          </a:xfrm>
          <a:prstGeom prst="rect">
            <a:avLst/>
          </a:prstGeom>
          <a:noFill/>
        </p:spPr>
        <p:txBody>
          <a:bodyPr wrap="square" rtlCol="0">
            <a:spAutoFit/>
          </a:bodyPr>
          <a:lstStyle/>
          <a:p>
            <a:r>
              <a:rPr lang="en-US" dirty="0" smtClean="0"/>
              <a:t>50 years! </a:t>
            </a:r>
          </a:p>
          <a:p>
            <a:r>
              <a:rPr lang="en-US" dirty="0" smtClean="0"/>
              <a:t>Over 1,125 Million Acres!!!</a:t>
            </a:r>
            <a:endParaRPr lang="en-US" dirty="0"/>
          </a:p>
        </p:txBody>
      </p:sp>
      <p:pic>
        <p:nvPicPr>
          <p:cNvPr id="3076" name="Picture 4" descr="Image result for american population growth 180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91" y="82927"/>
            <a:ext cx="5547642" cy="314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3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circle(in)">
                                      <p:cBhvr>
                                        <p:cTn id="21"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63562"/>
          </a:xfrm>
        </p:spPr>
        <p:txBody>
          <a:bodyPr>
            <a:noAutofit/>
          </a:bodyPr>
          <a:lstStyle/>
          <a:p>
            <a:r>
              <a:rPr lang="en-US" sz="3200" dirty="0" smtClean="0"/>
              <a:t>The War of 1812</a:t>
            </a:r>
            <a:r>
              <a:rPr lang="en-US" sz="1800" dirty="0" smtClean="0"/>
              <a:t/>
            </a:r>
            <a:br>
              <a:rPr lang="en-US" sz="1800" dirty="0" smtClean="0"/>
            </a:br>
            <a:r>
              <a:rPr lang="en-US" sz="1800" dirty="0">
                <a:solidFill>
                  <a:srgbClr val="0000FF"/>
                </a:solidFill>
              </a:rPr>
              <a:t>Q: Why did the United States of America go to war with Britain and what was its outcome?</a:t>
            </a:r>
            <a:endParaRPr lang="en-US" sz="1800" dirty="0"/>
          </a:p>
        </p:txBody>
      </p:sp>
      <p:sp>
        <p:nvSpPr>
          <p:cNvPr id="3" name="Text Placeholder 2"/>
          <p:cNvSpPr>
            <a:spLocks noGrp="1"/>
          </p:cNvSpPr>
          <p:nvPr>
            <p:ph type="body" idx="1"/>
          </p:nvPr>
        </p:nvSpPr>
        <p:spPr>
          <a:xfrm>
            <a:off x="152400" y="1066800"/>
            <a:ext cx="4040188" cy="639762"/>
          </a:xfrm>
        </p:spPr>
        <p:txBody>
          <a:bodyPr/>
          <a:lstStyle/>
          <a:p>
            <a:r>
              <a:rPr lang="en-US" dirty="0" smtClean="0"/>
              <a:t>Causes </a:t>
            </a:r>
            <a:endParaRPr lang="en-US" dirty="0"/>
          </a:p>
        </p:txBody>
      </p:sp>
      <p:sp>
        <p:nvSpPr>
          <p:cNvPr id="4" name="Content Placeholder 3"/>
          <p:cNvSpPr>
            <a:spLocks noGrp="1"/>
          </p:cNvSpPr>
          <p:nvPr>
            <p:ph sz="half" idx="2"/>
          </p:nvPr>
        </p:nvSpPr>
        <p:spPr>
          <a:xfrm>
            <a:off x="0" y="1752600"/>
            <a:ext cx="4114800" cy="5105400"/>
          </a:xfrm>
        </p:spPr>
        <p:txBody>
          <a:bodyPr>
            <a:normAutofit/>
          </a:bodyPr>
          <a:lstStyle/>
          <a:p>
            <a:r>
              <a:rPr lang="en-US" dirty="0" smtClean="0"/>
              <a:t>British Interfere with American Shipping </a:t>
            </a:r>
          </a:p>
          <a:p>
            <a:r>
              <a:rPr lang="en-US" dirty="0" smtClean="0"/>
              <a:t>British interfere with American Expansion into western frontier</a:t>
            </a:r>
          </a:p>
          <a:p>
            <a:r>
              <a:rPr lang="en-US" dirty="0" smtClean="0"/>
              <a:t>Southerners want Florida, which is owned by Britain's ally Spain </a:t>
            </a:r>
          </a:p>
          <a:p>
            <a:r>
              <a:rPr lang="en-US" dirty="0" smtClean="0"/>
              <a:t>American ‘War Hawks’ want to expel Britain from North American completely </a:t>
            </a:r>
            <a:endParaRPr lang="en-US" dirty="0"/>
          </a:p>
        </p:txBody>
      </p:sp>
      <p:pic>
        <p:nvPicPr>
          <p:cNvPr id="9218" name="Picture 2" descr="http://www.si.edu/Encyclopedia_SI/nmah/images/banner.jpg"/>
          <p:cNvPicPr>
            <a:picLocks noChangeAspect="1" noChangeArrowheads="1"/>
          </p:cNvPicPr>
          <p:nvPr/>
        </p:nvPicPr>
        <p:blipFill>
          <a:blip r:embed="rId2" cstate="print"/>
          <a:srcRect/>
          <a:stretch>
            <a:fillRect/>
          </a:stretch>
        </p:blipFill>
        <p:spPr bwMode="auto">
          <a:xfrm>
            <a:off x="5638800" y="762000"/>
            <a:ext cx="2943225" cy="2619375"/>
          </a:xfrm>
          <a:prstGeom prst="rect">
            <a:avLst/>
          </a:prstGeom>
          <a:noFill/>
        </p:spPr>
      </p:pic>
      <p:sp>
        <p:nvSpPr>
          <p:cNvPr id="10" name="Content Placeholder 3"/>
          <p:cNvSpPr>
            <a:spLocks noGrp="1"/>
          </p:cNvSpPr>
          <p:nvPr>
            <p:ph sz="half" idx="2"/>
          </p:nvPr>
        </p:nvSpPr>
        <p:spPr>
          <a:xfrm>
            <a:off x="4724400" y="3581400"/>
            <a:ext cx="4419600" cy="3276600"/>
          </a:xfrm>
        </p:spPr>
        <p:txBody>
          <a:bodyPr>
            <a:normAutofit fontScale="85000" lnSpcReduction="10000"/>
          </a:bodyPr>
          <a:lstStyle/>
          <a:p>
            <a:pPr>
              <a:buNone/>
            </a:pPr>
            <a:r>
              <a:rPr lang="en-US" dirty="0" smtClean="0">
                <a:latin typeface="Comic Sans MS"/>
              </a:rPr>
              <a:t>War </a:t>
            </a:r>
          </a:p>
          <a:p>
            <a:r>
              <a:rPr lang="en-US" dirty="0" smtClean="0">
                <a:latin typeface="Comic Sans MS"/>
              </a:rPr>
              <a:t>US invades Canada… Fails</a:t>
            </a:r>
          </a:p>
          <a:p>
            <a:r>
              <a:rPr lang="en-US" dirty="0" smtClean="0">
                <a:latin typeface="Comic Sans MS"/>
              </a:rPr>
              <a:t>1814-British march on Washington D.C., sack the city, and burned down the White House. </a:t>
            </a:r>
          </a:p>
          <a:p>
            <a:r>
              <a:rPr lang="en-US" dirty="0" smtClean="0">
                <a:latin typeface="Comic Sans MS"/>
              </a:rPr>
              <a:t>1814-British Arrive in larger Numbers - American troops defend better than they invade. </a:t>
            </a:r>
          </a:p>
          <a:p>
            <a:pPr lvl="1"/>
            <a:r>
              <a:rPr lang="en-US" dirty="0" smtClean="0">
                <a:latin typeface="Comic Sans MS"/>
              </a:rPr>
              <a:t>Slowly American forces defeat the British across the country. </a:t>
            </a:r>
          </a:p>
          <a:p>
            <a:endParaRPr lang="en-US" dirty="0"/>
          </a:p>
        </p:txBody>
      </p:sp>
      <p:sp>
        <p:nvSpPr>
          <p:cNvPr id="11" name="Right Arrow 10"/>
          <p:cNvSpPr/>
          <p:nvPr/>
        </p:nvSpPr>
        <p:spPr>
          <a:xfrm>
            <a:off x="3886200" y="3581400"/>
            <a:ext cx="8382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Image result for war of 1812 burning of the white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91281"/>
            <a:ext cx="461633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ar of 1812 battles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0"/>
            <a:ext cx="5953125" cy="3228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ritish ship war of 18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65" y="2440276"/>
            <a:ext cx="3360778" cy="2431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2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028"/>
                                        </p:tgtEl>
                                        <p:attrNameLst>
                                          <p:attrName>ppt_x</p:attrName>
                                        </p:attrNameLst>
                                      </p:cBhvr>
                                      <p:tavLst>
                                        <p:tav tm="0">
                                          <p:val>
                                            <p:strVal val="ppt_x"/>
                                          </p:val>
                                        </p:tav>
                                        <p:tav tm="100000">
                                          <p:val>
                                            <p:strVal val="ppt_x"/>
                                          </p:val>
                                        </p:tav>
                                      </p:tavLst>
                                    </p:anim>
                                    <p:anim calcmode="lin" valueType="num">
                                      <p:cBhvr additive="base">
                                        <p:cTn id="19" dur="500"/>
                                        <p:tgtEl>
                                          <p:spTgt spid="1028"/>
                                        </p:tgtEl>
                                        <p:attrNameLst>
                                          <p:attrName>ppt_y</p:attrName>
                                        </p:attrNameLst>
                                      </p:cBhvr>
                                      <p:tavLst>
                                        <p:tav tm="0">
                                          <p:val>
                                            <p:strVal val="ppt_y"/>
                                          </p:val>
                                        </p:tav>
                                        <p:tav tm="100000">
                                          <p:val>
                                            <p:strVal val="1+ppt_h/2"/>
                                          </p:val>
                                        </p:tav>
                                      </p:tavLst>
                                    </p:anim>
                                    <p:set>
                                      <p:cBhvr>
                                        <p:cTn id="20" dur="1" fill="hold">
                                          <p:stCondLst>
                                            <p:cond delay="499"/>
                                          </p:stCondLst>
                                        </p:cTn>
                                        <p:tgtEl>
                                          <p:spTgt spid="102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 calcmode="lin" valueType="num">
                                      <p:cBhvr additive="base">
                                        <p:cTn id="2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nodeType="clickEffect">
                                  <p:stCondLst>
                                    <p:cond delay="0"/>
                                  </p:stCondLst>
                                  <p:childTnLst>
                                    <p:animEffect transition="out" filter="wipe(down)">
                                      <p:cBhvr>
                                        <p:cTn id="34" dur="500"/>
                                        <p:tgtEl>
                                          <p:spTgt spid="1026"/>
                                        </p:tgtEl>
                                      </p:cBhvr>
                                    </p:animEffect>
                                    <p:set>
                                      <p:cBhvr>
                                        <p:cTn id="35" dur="1" fill="hold">
                                          <p:stCondLst>
                                            <p:cond delay="499"/>
                                          </p:stCondLst>
                                        </p:cTn>
                                        <p:tgtEl>
                                          <p:spTgt spid="10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wipe(down)">
                                      <p:cBhvr>
                                        <p:cTn id="40" dur="580">
                                          <p:stCondLst>
                                            <p:cond delay="0"/>
                                          </p:stCondLst>
                                        </p:cTn>
                                        <p:tgtEl>
                                          <p:spTgt spid="1030"/>
                                        </p:tgtEl>
                                      </p:cBhvr>
                                    </p:animEffect>
                                    <p:anim calcmode="lin" valueType="num">
                                      <p:cBhvr>
                                        <p:cTn id="41"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46" dur="26">
                                          <p:stCondLst>
                                            <p:cond delay="650"/>
                                          </p:stCondLst>
                                        </p:cTn>
                                        <p:tgtEl>
                                          <p:spTgt spid="1030"/>
                                        </p:tgtEl>
                                      </p:cBhvr>
                                      <p:to x="100000" y="60000"/>
                                    </p:animScale>
                                    <p:animScale>
                                      <p:cBhvr>
                                        <p:cTn id="47" dur="166" decel="50000">
                                          <p:stCondLst>
                                            <p:cond delay="676"/>
                                          </p:stCondLst>
                                        </p:cTn>
                                        <p:tgtEl>
                                          <p:spTgt spid="1030"/>
                                        </p:tgtEl>
                                      </p:cBhvr>
                                      <p:to x="100000" y="100000"/>
                                    </p:animScale>
                                    <p:animScale>
                                      <p:cBhvr>
                                        <p:cTn id="48" dur="26">
                                          <p:stCondLst>
                                            <p:cond delay="1312"/>
                                          </p:stCondLst>
                                        </p:cTn>
                                        <p:tgtEl>
                                          <p:spTgt spid="1030"/>
                                        </p:tgtEl>
                                      </p:cBhvr>
                                      <p:to x="100000" y="80000"/>
                                    </p:animScale>
                                    <p:animScale>
                                      <p:cBhvr>
                                        <p:cTn id="49" dur="166" decel="50000">
                                          <p:stCondLst>
                                            <p:cond delay="1338"/>
                                          </p:stCondLst>
                                        </p:cTn>
                                        <p:tgtEl>
                                          <p:spTgt spid="1030"/>
                                        </p:tgtEl>
                                      </p:cBhvr>
                                      <p:to x="100000" y="100000"/>
                                    </p:animScale>
                                    <p:animScale>
                                      <p:cBhvr>
                                        <p:cTn id="50" dur="26">
                                          <p:stCondLst>
                                            <p:cond delay="1642"/>
                                          </p:stCondLst>
                                        </p:cTn>
                                        <p:tgtEl>
                                          <p:spTgt spid="1030"/>
                                        </p:tgtEl>
                                      </p:cBhvr>
                                      <p:to x="100000" y="90000"/>
                                    </p:animScale>
                                    <p:animScale>
                                      <p:cBhvr>
                                        <p:cTn id="51" dur="166" decel="50000">
                                          <p:stCondLst>
                                            <p:cond delay="1668"/>
                                          </p:stCondLst>
                                        </p:cTn>
                                        <p:tgtEl>
                                          <p:spTgt spid="1030"/>
                                        </p:tgtEl>
                                      </p:cBhvr>
                                      <p:to x="100000" y="100000"/>
                                    </p:animScale>
                                    <p:animScale>
                                      <p:cBhvr>
                                        <p:cTn id="52" dur="26">
                                          <p:stCondLst>
                                            <p:cond delay="1808"/>
                                          </p:stCondLst>
                                        </p:cTn>
                                        <p:tgtEl>
                                          <p:spTgt spid="1030"/>
                                        </p:tgtEl>
                                      </p:cBhvr>
                                      <p:to x="100000" y="95000"/>
                                    </p:animScale>
                                    <p:animScale>
                                      <p:cBhvr>
                                        <p:cTn id="53" dur="166" decel="50000">
                                          <p:stCondLst>
                                            <p:cond delay="1834"/>
                                          </p:stCondLst>
                                        </p:cTn>
                                        <p:tgtEl>
                                          <p:spTgt spid="1030"/>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0">
                                            <p:txEl>
                                              <p:pRg st="3" end="3"/>
                                            </p:txEl>
                                          </p:spTgt>
                                        </p:tgtEl>
                                        <p:attrNameLst>
                                          <p:attrName>style.visibility</p:attrName>
                                        </p:attrNameLst>
                                      </p:cBhvr>
                                      <p:to>
                                        <p:strVal val="visible"/>
                                      </p:to>
                                    </p:set>
                                    <p:anim calcmode="lin" valueType="num">
                                      <p:cBhvr additive="base">
                                        <p:cTn id="58"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 calcmode="lin" valueType="num">
                                      <p:cBhvr additive="base">
                                        <p:cTn id="6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6248400" cy="563562"/>
          </a:xfrm>
        </p:spPr>
        <p:txBody>
          <a:bodyPr>
            <a:noAutofit/>
          </a:bodyPr>
          <a:lstStyle/>
          <a:p>
            <a:r>
              <a:rPr lang="en-US" sz="3200" dirty="0" smtClean="0"/>
              <a:t>The War of 1812</a:t>
            </a:r>
            <a:r>
              <a:rPr lang="en-US" sz="1800" dirty="0" smtClean="0"/>
              <a:t/>
            </a:r>
            <a:br>
              <a:rPr lang="en-US" sz="1800" dirty="0" smtClean="0"/>
            </a:br>
            <a:r>
              <a:rPr lang="en-US" sz="1800" dirty="0">
                <a:solidFill>
                  <a:srgbClr val="0000FF"/>
                </a:solidFill>
              </a:rPr>
              <a:t>Q: Why did the United States of America go to war with Britain and what was its outcome?</a:t>
            </a:r>
            <a:endParaRPr lang="en-US" sz="1800" dirty="0"/>
          </a:p>
        </p:txBody>
      </p:sp>
      <p:sp>
        <p:nvSpPr>
          <p:cNvPr id="3" name="Text Placeholder 2"/>
          <p:cNvSpPr>
            <a:spLocks noGrp="1"/>
          </p:cNvSpPr>
          <p:nvPr>
            <p:ph type="body" idx="1"/>
          </p:nvPr>
        </p:nvSpPr>
        <p:spPr>
          <a:xfrm>
            <a:off x="152400" y="1066800"/>
            <a:ext cx="4040188" cy="639762"/>
          </a:xfrm>
        </p:spPr>
        <p:txBody>
          <a:bodyPr/>
          <a:lstStyle/>
          <a:p>
            <a:r>
              <a:rPr lang="en-US" dirty="0" smtClean="0"/>
              <a:t>Impact of the War</a:t>
            </a:r>
            <a:endParaRPr lang="en-US" dirty="0"/>
          </a:p>
        </p:txBody>
      </p:sp>
      <p:sp>
        <p:nvSpPr>
          <p:cNvPr id="5" name="Text Placeholder 4"/>
          <p:cNvSpPr>
            <a:spLocks noGrp="1"/>
          </p:cNvSpPr>
          <p:nvPr>
            <p:ph type="body" sz="quarter" idx="3"/>
          </p:nvPr>
        </p:nvSpPr>
        <p:spPr>
          <a:xfrm>
            <a:off x="5638800" y="1295400"/>
            <a:ext cx="3657600" cy="639762"/>
          </a:xfrm>
        </p:spPr>
        <p:txBody>
          <a:bodyPr/>
          <a:lstStyle/>
          <a:p>
            <a:r>
              <a:rPr lang="en-US" dirty="0" smtClean="0"/>
              <a:t>Long Term Impacts</a:t>
            </a:r>
            <a:endParaRPr lang="en-US" dirty="0"/>
          </a:p>
        </p:txBody>
      </p:sp>
      <p:sp>
        <p:nvSpPr>
          <p:cNvPr id="6" name="Content Placeholder 5"/>
          <p:cNvSpPr>
            <a:spLocks noGrp="1"/>
          </p:cNvSpPr>
          <p:nvPr>
            <p:ph sz="quarter" idx="4"/>
          </p:nvPr>
        </p:nvSpPr>
        <p:spPr>
          <a:xfrm>
            <a:off x="4572000" y="1828800"/>
            <a:ext cx="4572000" cy="1981201"/>
          </a:xfrm>
        </p:spPr>
        <p:txBody>
          <a:bodyPr>
            <a:normAutofit fontScale="92500" lnSpcReduction="10000"/>
          </a:bodyPr>
          <a:lstStyle/>
          <a:p>
            <a:r>
              <a:rPr lang="en-US" dirty="0" smtClean="0">
                <a:solidFill>
                  <a:srgbClr val="0000FF"/>
                </a:solidFill>
                <a:latin typeface="Comic Sans MS"/>
              </a:rPr>
              <a:t>Growth of American Nationalism</a:t>
            </a:r>
          </a:p>
          <a:p>
            <a:r>
              <a:rPr lang="en-US" dirty="0" smtClean="0">
                <a:solidFill>
                  <a:srgbClr val="0000FF"/>
                </a:solidFill>
                <a:latin typeface="Comic Sans MS"/>
              </a:rPr>
              <a:t>The </a:t>
            </a:r>
            <a:r>
              <a:rPr lang="en-US" dirty="0">
                <a:solidFill>
                  <a:srgbClr val="0000FF"/>
                </a:solidFill>
                <a:latin typeface="Comic Sans MS"/>
              </a:rPr>
              <a:t>nation </a:t>
            </a:r>
            <a:r>
              <a:rPr lang="en-US" dirty="0" smtClean="0">
                <a:solidFill>
                  <a:srgbClr val="0000FF"/>
                </a:solidFill>
                <a:latin typeface="Comic Sans MS"/>
              </a:rPr>
              <a:t>is free to grow </a:t>
            </a:r>
            <a:r>
              <a:rPr lang="en-US" dirty="0">
                <a:solidFill>
                  <a:srgbClr val="0000FF"/>
                </a:solidFill>
                <a:latin typeface="Comic Sans MS"/>
              </a:rPr>
              <a:t>and expand into western territory </a:t>
            </a:r>
            <a:r>
              <a:rPr lang="en-US" sz="1900" dirty="0" smtClean="0">
                <a:solidFill>
                  <a:srgbClr val="0000FF"/>
                </a:solidFill>
                <a:latin typeface="Comic Sans MS"/>
              </a:rPr>
              <a:t>(and </a:t>
            </a:r>
            <a:r>
              <a:rPr lang="en-US" sz="1900" dirty="0">
                <a:solidFill>
                  <a:srgbClr val="0000FF"/>
                </a:solidFill>
                <a:latin typeface="Comic Sans MS"/>
              </a:rPr>
              <a:t>into the newly acquired </a:t>
            </a:r>
            <a:r>
              <a:rPr lang="en-US" sz="1900" dirty="0" smtClean="0">
                <a:solidFill>
                  <a:srgbClr val="0000FF"/>
                </a:solidFill>
                <a:latin typeface="Comic Sans MS"/>
              </a:rPr>
              <a:t>Spanish Florida.)</a:t>
            </a:r>
          </a:p>
        </p:txBody>
      </p:sp>
      <p:sp>
        <p:nvSpPr>
          <p:cNvPr id="7" name="Content Placeholder 6"/>
          <p:cNvSpPr>
            <a:spLocks noGrp="1"/>
          </p:cNvSpPr>
          <p:nvPr>
            <p:ph sz="half" idx="2"/>
          </p:nvPr>
        </p:nvSpPr>
        <p:spPr>
          <a:xfrm>
            <a:off x="0" y="1706562"/>
            <a:ext cx="4268788" cy="4724400"/>
          </a:xfrm>
        </p:spPr>
        <p:txBody>
          <a:bodyPr>
            <a:normAutofit/>
          </a:bodyPr>
          <a:lstStyle/>
          <a:p>
            <a:r>
              <a:rPr lang="en-US" dirty="0" smtClean="0"/>
              <a:t>The Treaty of Ghent ends the war</a:t>
            </a:r>
            <a:r>
              <a:rPr lang="en-US" dirty="0"/>
              <a:t> </a:t>
            </a:r>
            <a:r>
              <a:rPr lang="en-US" b="1" dirty="0" smtClean="0"/>
              <a:t>(Dec 24</a:t>
            </a:r>
            <a:r>
              <a:rPr lang="en-US" b="1" baseline="30000" dirty="0" smtClean="0"/>
              <a:t>th</a:t>
            </a:r>
            <a:r>
              <a:rPr lang="en-US" b="1" dirty="0" smtClean="0"/>
              <a:t>, 1814)</a:t>
            </a:r>
          </a:p>
          <a:p>
            <a:pPr lvl="1"/>
            <a:r>
              <a:rPr lang="en-US" dirty="0" smtClean="0"/>
              <a:t>which does not address any of the causes of the war… but</a:t>
            </a:r>
          </a:p>
          <a:p>
            <a:r>
              <a:rPr lang="en-US" dirty="0" smtClean="0"/>
              <a:t>2 weeks later Andrew Jackson wins the Battle of New Orleans </a:t>
            </a:r>
            <a:r>
              <a:rPr lang="en-US" b="1" dirty="0" smtClean="0"/>
              <a:t>(Jan 18</a:t>
            </a:r>
            <a:r>
              <a:rPr lang="en-US" b="1" baseline="30000" dirty="0" smtClean="0"/>
              <a:t>th</a:t>
            </a:r>
            <a:r>
              <a:rPr lang="en-US" b="1" dirty="0" smtClean="0"/>
              <a:t>, 1815)</a:t>
            </a:r>
          </a:p>
          <a:p>
            <a:pPr lvl="1"/>
            <a:r>
              <a:rPr lang="en-US" dirty="0" smtClean="0"/>
              <a:t>Creates the illusion that Jackson had forced the British into the treaty </a:t>
            </a:r>
          </a:p>
          <a:p>
            <a:r>
              <a:rPr lang="en-US" dirty="0" smtClean="0"/>
              <a:t>Andrew Jackson won the War!</a:t>
            </a:r>
            <a:endParaRPr lang="en-US" dirty="0"/>
          </a:p>
        </p:txBody>
      </p:sp>
      <p:pic>
        <p:nvPicPr>
          <p:cNvPr id="32770" name="Picture 2" descr="http://blogs.the-american-interest.com/wrm/files/2010/01/Jackson_Battle_of_New_Orleans3.jpg"/>
          <p:cNvPicPr>
            <a:picLocks noChangeAspect="1" noChangeArrowheads="1"/>
          </p:cNvPicPr>
          <p:nvPr/>
        </p:nvPicPr>
        <p:blipFill>
          <a:blip r:embed="rId2" cstate="print"/>
          <a:srcRect/>
          <a:stretch>
            <a:fillRect/>
          </a:stretch>
        </p:blipFill>
        <p:spPr bwMode="auto">
          <a:xfrm>
            <a:off x="4267200" y="4236946"/>
            <a:ext cx="4876800" cy="2316254"/>
          </a:xfrm>
          <a:prstGeom prst="rect">
            <a:avLst/>
          </a:prstGeom>
          <a:noFill/>
        </p:spPr>
      </p:pic>
      <p:pic>
        <p:nvPicPr>
          <p:cNvPr id="2050" name="Picture 2" descr="Image result for hero of new orle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118842"/>
            <a:ext cx="2663825" cy="2552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94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11162"/>
          </a:xfrm>
        </p:spPr>
        <p:txBody>
          <a:bodyPr>
            <a:normAutofit fontScale="90000"/>
          </a:bodyPr>
          <a:lstStyle/>
          <a:p>
            <a:r>
              <a:rPr lang="en-US" dirty="0" smtClean="0"/>
              <a:t>Growth of Nationalism</a:t>
            </a:r>
            <a:endParaRPr lang="en-US" dirty="0"/>
          </a:p>
        </p:txBody>
      </p:sp>
      <p:sp>
        <p:nvSpPr>
          <p:cNvPr id="3" name="Text Placeholder 2"/>
          <p:cNvSpPr>
            <a:spLocks noGrp="1"/>
          </p:cNvSpPr>
          <p:nvPr>
            <p:ph type="body" idx="1"/>
          </p:nvPr>
        </p:nvSpPr>
        <p:spPr>
          <a:xfrm>
            <a:off x="152400" y="685800"/>
            <a:ext cx="1143000" cy="639762"/>
          </a:xfrm>
        </p:spPr>
        <p:txBody>
          <a:bodyPr/>
          <a:lstStyle/>
          <a:p>
            <a:r>
              <a:rPr lang="en-US" dirty="0" smtClean="0"/>
              <a:t>Review</a:t>
            </a:r>
            <a:endParaRPr lang="en-US" dirty="0"/>
          </a:p>
        </p:txBody>
      </p:sp>
      <p:sp>
        <p:nvSpPr>
          <p:cNvPr id="4" name="Content Placeholder 3"/>
          <p:cNvSpPr>
            <a:spLocks noGrp="1"/>
          </p:cNvSpPr>
          <p:nvPr>
            <p:ph sz="half" idx="2"/>
          </p:nvPr>
        </p:nvSpPr>
        <p:spPr>
          <a:xfrm>
            <a:off x="0" y="1219200"/>
            <a:ext cx="3581400" cy="3951288"/>
          </a:xfrm>
        </p:spPr>
        <p:txBody>
          <a:bodyPr/>
          <a:lstStyle/>
          <a:p>
            <a:r>
              <a:rPr lang="en-US" dirty="0" smtClean="0"/>
              <a:t>The Louisiana Purchase grows the expanse of the US </a:t>
            </a:r>
          </a:p>
          <a:p>
            <a:r>
              <a:rPr lang="en-US" dirty="0" smtClean="0"/>
              <a:t>The War of 1812 helps to create a nationalistic spirit and opens the way for westward expansion </a:t>
            </a:r>
            <a:endParaRPr lang="en-US" dirty="0"/>
          </a:p>
        </p:txBody>
      </p:sp>
      <p:pic>
        <p:nvPicPr>
          <p:cNvPr id="3076" name="Picture 4" descr="http://upload.wikimedia.org/wikipedia/commons/c/c4/060107-049-StLouisCathedral-JacksonSquar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990600"/>
            <a:ext cx="5867400" cy="35038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inetours.com/New_Orleans/images/FQ/JS/Jackson-statue_2512.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4207859"/>
            <a:ext cx="3810000" cy="26501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0" y="4494456"/>
            <a:ext cx="3810000"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smtClean="0"/>
              <a:t>Nationalism</a:t>
            </a:r>
            <a:r>
              <a:rPr lang="en-US" dirty="0" smtClean="0"/>
              <a:t> = patriotic feeling, principles or efforts. Pride in one’s country</a:t>
            </a:r>
          </a:p>
          <a:p>
            <a:endParaRPr lang="en-US" dirty="0"/>
          </a:p>
          <a:p>
            <a:r>
              <a:rPr lang="en-US" dirty="0" smtClean="0"/>
              <a:t>*expanding western ward becomes a nationalistic endeavor</a:t>
            </a:r>
          </a:p>
          <a:p>
            <a:r>
              <a:rPr lang="en-US" dirty="0" smtClean="0"/>
              <a:t>*Andrew Jackson comes to represent the Nationalistic spirt at this time </a:t>
            </a:r>
            <a:endParaRPr lang="en-US" dirty="0"/>
          </a:p>
        </p:txBody>
      </p:sp>
    </p:spTree>
    <p:extLst>
      <p:ext uri="{BB962C8B-B14F-4D97-AF65-F5344CB8AC3E}">
        <p14:creationId xmlns:p14="http://schemas.microsoft.com/office/powerpoint/2010/main" val="83427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2800" b="1" dirty="0" smtClean="0"/>
              <a:t>Nationalism</a:t>
            </a:r>
            <a:r>
              <a:rPr lang="en-US" sz="2800" dirty="0" smtClean="0"/>
              <a:t/>
            </a:r>
            <a:br>
              <a:rPr lang="en-US" sz="2800" dirty="0" smtClean="0"/>
            </a:br>
            <a:r>
              <a:rPr lang="en-US" sz="2800" dirty="0">
                <a:solidFill>
                  <a:srgbClr val="000000"/>
                </a:solidFill>
              </a:rPr>
              <a:t>How did domestic and foreign policies reflect the nationalism of the early 1800's? </a:t>
            </a:r>
            <a:endParaRPr lang="en-US" sz="2800" dirty="0"/>
          </a:p>
        </p:txBody>
      </p:sp>
      <p:sp>
        <p:nvSpPr>
          <p:cNvPr id="3" name="Text Placeholder 2"/>
          <p:cNvSpPr>
            <a:spLocks noGrp="1"/>
          </p:cNvSpPr>
          <p:nvPr>
            <p:ph type="body" idx="1"/>
          </p:nvPr>
        </p:nvSpPr>
        <p:spPr/>
        <p:txBody>
          <a:bodyPr/>
          <a:lstStyle/>
          <a:p>
            <a:r>
              <a:rPr lang="en-US" dirty="0" smtClean="0"/>
              <a:t>Domestic Policies</a:t>
            </a:r>
            <a:endParaRPr lang="en-US" dirty="0"/>
          </a:p>
        </p:txBody>
      </p:sp>
      <p:sp>
        <p:nvSpPr>
          <p:cNvPr id="4" name="Content Placeholder 3"/>
          <p:cNvSpPr>
            <a:spLocks noGrp="1"/>
          </p:cNvSpPr>
          <p:nvPr>
            <p:ph sz="half" idx="2"/>
          </p:nvPr>
        </p:nvSpPr>
        <p:spPr>
          <a:xfrm>
            <a:off x="0" y="2174875"/>
            <a:ext cx="4497388" cy="3951288"/>
          </a:xfrm>
        </p:spPr>
        <p:txBody>
          <a:bodyPr/>
          <a:lstStyle/>
          <a:p>
            <a:r>
              <a:rPr lang="en-US" dirty="0" smtClean="0">
                <a:solidFill>
                  <a:srgbClr val="000000"/>
                </a:solidFill>
              </a:rPr>
              <a:t>American System (by Hamilton)</a:t>
            </a:r>
            <a:endParaRPr lang="en-US" dirty="0">
              <a:solidFill>
                <a:srgbClr val="000000"/>
              </a:solidFill>
            </a:endParaRPr>
          </a:p>
          <a:p>
            <a:pPr lvl="1"/>
            <a:r>
              <a:rPr lang="en-US" dirty="0" smtClean="0">
                <a:solidFill>
                  <a:srgbClr val="000000"/>
                </a:solidFill>
              </a:rPr>
              <a:t>National Bank to encourage commerce</a:t>
            </a:r>
          </a:p>
          <a:p>
            <a:pPr lvl="1"/>
            <a:r>
              <a:rPr lang="en-US" dirty="0" smtClean="0">
                <a:solidFill>
                  <a:srgbClr val="000000"/>
                </a:solidFill>
              </a:rPr>
              <a:t>Tariffs to protect &amp; strengthen American industry</a:t>
            </a:r>
          </a:p>
          <a:p>
            <a:pPr lvl="1"/>
            <a:r>
              <a:rPr lang="en-US" dirty="0" smtClean="0">
                <a:solidFill>
                  <a:srgbClr val="000000"/>
                </a:solidFill>
              </a:rPr>
              <a:t>Federal subsidies for roads, canals and other ‘internal improvements’ </a:t>
            </a:r>
            <a:endParaRPr lang="en-US" dirty="0">
              <a:solidFill>
                <a:srgbClr val="000000"/>
              </a:solidFill>
            </a:endParaRPr>
          </a:p>
          <a:p>
            <a:r>
              <a:rPr lang="en-US" dirty="0" smtClean="0">
                <a:solidFill>
                  <a:srgbClr val="000000"/>
                </a:solidFill>
              </a:rPr>
              <a:t>More </a:t>
            </a:r>
            <a:r>
              <a:rPr lang="en-US" dirty="0">
                <a:solidFill>
                  <a:srgbClr val="000000"/>
                </a:solidFill>
              </a:rPr>
              <a:t>power to </a:t>
            </a:r>
            <a:r>
              <a:rPr lang="en-US" dirty="0" smtClean="0">
                <a:solidFill>
                  <a:srgbClr val="000000"/>
                </a:solidFill>
              </a:rPr>
              <a:t>the Supreme </a:t>
            </a:r>
            <a:r>
              <a:rPr lang="en-US" dirty="0">
                <a:solidFill>
                  <a:srgbClr val="000000"/>
                </a:solidFill>
              </a:rPr>
              <a:t>Court</a:t>
            </a:r>
            <a:endParaRPr lang="en-US" dirty="0"/>
          </a:p>
        </p:txBody>
      </p:sp>
      <p:sp>
        <p:nvSpPr>
          <p:cNvPr id="5" name="Text Placeholder 4"/>
          <p:cNvSpPr>
            <a:spLocks noGrp="1"/>
          </p:cNvSpPr>
          <p:nvPr>
            <p:ph type="body" sz="quarter" idx="3"/>
          </p:nvPr>
        </p:nvSpPr>
        <p:spPr>
          <a:xfrm>
            <a:off x="5181600" y="1535112"/>
            <a:ext cx="3505200" cy="750887"/>
          </a:xfrm>
        </p:spPr>
        <p:txBody>
          <a:bodyPr/>
          <a:lstStyle/>
          <a:p>
            <a:r>
              <a:rPr lang="en-US" dirty="0" smtClean="0"/>
              <a:t>Foreign Policies</a:t>
            </a:r>
            <a:endParaRPr lang="en-US" dirty="0"/>
          </a:p>
        </p:txBody>
      </p:sp>
      <p:sp>
        <p:nvSpPr>
          <p:cNvPr id="6" name="Content Placeholder 5"/>
          <p:cNvSpPr>
            <a:spLocks noGrp="1"/>
          </p:cNvSpPr>
          <p:nvPr>
            <p:ph sz="quarter" idx="4"/>
          </p:nvPr>
        </p:nvSpPr>
        <p:spPr>
          <a:xfrm>
            <a:off x="4495800" y="2174874"/>
            <a:ext cx="3962400" cy="4683125"/>
          </a:xfrm>
        </p:spPr>
        <p:txBody>
          <a:bodyPr>
            <a:normAutofit lnSpcReduction="10000"/>
          </a:bodyPr>
          <a:lstStyle/>
          <a:p>
            <a:r>
              <a:rPr lang="en-US" dirty="0">
                <a:solidFill>
                  <a:srgbClr val="000000"/>
                </a:solidFill>
              </a:rPr>
              <a:t>Expansion into </a:t>
            </a:r>
            <a:r>
              <a:rPr lang="en-US" dirty="0" smtClean="0">
                <a:solidFill>
                  <a:srgbClr val="000000"/>
                </a:solidFill>
              </a:rPr>
              <a:t>Florida</a:t>
            </a:r>
            <a:endParaRPr lang="en-US" dirty="0">
              <a:solidFill>
                <a:srgbClr val="000000"/>
              </a:solidFill>
            </a:endParaRPr>
          </a:p>
          <a:p>
            <a:pPr marL="0" indent="0">
              <a:buNone/>
            </a:pPr>
            <a:endParaRPr lang="en-US" dirty="0">
              <a:solidFill>
                <a:srgbClr val="000000"/>
              </a:solidFill>
            </a:endParaRPr>
          </a:p>
          <a:p>
            <a:r>
              <a:rPr lang="en-US" dirty="0" smtClean="0">
                <a:solidFill>
                  <a:srgbClr val="000000"/>
                </a:solidFill>
              </a:rPr>
              <a:t>The </a:t>
            </a:r>
            <a:r>
              <a:rPr lang="en-US" dirty="0">
                <a:solidFill>
                  <a:srgbClr val="000000"/>
                </a:solidFill>
              </a:rPr>
              <a:t>Monroe </a:t>
            </a:r>
            <a:r>
              <a:rPr lang="en-US" dirty="0" smtClean="0">
                <a:solidFill>
                  <a:srgbClr val="000000"/>
                </a:solidFill>
              </a:rPr>
              <a:t>Doctrine 1823</a:t>
            </a:r>
          </a:p>
          <a:p>
            <a:pPr lvl="1"/>
            <a:r>
              <a:rPr lang="en-US" dirty="0" smtClean="0">
                <a:solidFill>
                  <a:srgbClr val="000000"/>
                </a:solidFill>
              </a:rPr>
              <a:t>***Further Efforts by European nations to colonize land or interfere in the Americas would be viewed as an act of aggression, requiring US intervention</a:t>
            </a:r>
          </a:p>
          <a:p>
            <a:pPr lvl="2"/>
            <a:r>
              <a:rPr lang="en-US" dirty="0" smtClean="0">
                <a:solidFill>
                  <a:srgbClr val="000000"/>
                </a:solidFill>
              </a:rPr>
              <a:t>All colonies of Spain &amp; Portugal had become independent</a:t>
            </a:r>
          </a:p>
          <a:p>
            <a:pPr lvl="2"/>
            <a:r>
              <a:rPr lang="en-US" dirty="0" smtClean="0">
                <a:solidFill>
                  <a:srgbClr val="000000"/>
                </a:solidFill>
              </a:rPr>
              <a:t>Supported by many Presidents    </a:t>
            </a:r>
            <a:endParaRPr lang="en-US" dirty="0"/>
          </a:p>
        </p:txBody>
      </p:sp>
    </p:spTree>
    <p:extLst>
      <p:ext uri="{BB962C8B-B14F-4D97-AF65-F5344CB8AC3E}">
        <p14:creationId xmlns:p14="http://schemas.microsoft.com/office/powerpoint/2010/main" val="13844129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fontScale="90000"/>
          </a:bodyPr>
          <a:lstStyle/>
          <a:p>
            <a:r>
              <a:rPr lang="en-US" b="1" dirty="0" smtClean="0"/>
              <a:t>The American Dream</a:t>
            </a:r>
            <a:endParaRPr lang="en-US" b="1" dirty="0"/>
          </a:p>
        </p:txBody>
      </p:sp>
      <p:sp>
        <p:nvSpPr>
          <p:cNvPr id="6" name="Content Placeholder 5"/>
          <p:cNvSpPr>
            <a:spLocks noGrp="1"/>
          </p:cNvSpPr>
          <p:nvPr>
            <p:ph sz="quarter" idx="4"/>
          </p:nvPr>
        </p:nvSpPr>
        <p:spPr>
          <a:xfrm>
            <a:off x="4419600" y="914400"/>
            <a:ext cx="4572000" cy="3382963"/>
          </a:xfrm>
        </p:spPr>
        <p:txBody>
          <a:bodyPr/>
          <a:lstStyle/>
          <a:p>
            <a:r>
              <a:rPr lang="en-US" dirty="0" smtClean="0"/>
              <a:t>What do you think the  American Dream is?</a:t>
            </a:r>
          </a:p>
          <a:p>
            <a:endParaRPr lang="en-US" dirty="0" smtClean="0"/>
          </a:p>
          <a:p>
            <a:pPr>
              <a:buNone/>
            </a:pPr>
            <a:endParaRPr lang="en-US" dirty="0"/>
          </a:p>
        </p:txBody>
      </p:sp>
      <p:pic>
        <p:nvPicPr>
          <p:cNvPr id="2052" name="Picture 4" descr="http://ecx.images-amazon.com/images/I/51gmcLl24bL._SX300_.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145" y="175260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2968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American </a:t>
            </a:r>
            <a:r>
              <a:rPr lang="en-US" dirty="0" err="1" smtClean="0"/>
              <a:t>Exceptionalism</a:t>
            </a:r>
            <a:endParaRPr lang="en-US" dirty="0"/>
          </a:p>
        </p:txBody>
      </p:sp>
      <p:sp>
        <p:nvSpPr>
          <p:cNvPr id="3" name="Text Placeholder 2"/>
          <p:cNvSpPr>
            <a:spLocks noGrp="1"/>
          </p:cNvSpPr>
          <p:nvPr>
            <p:ph type="body" idx="1"/>
          </p:nvPr>
        </p:nvSpPr>
        <p:spPr>
          <a:xfrm>
            <a:off x="457200" y="914400"/>
            <a:ext cx="4040188" cy="639762"/>
          </a:xfrm>
        </p:spPr>
        <p:txBody>
          <a:bodyPr/>
          <a:lstStyle/>
          <a:p>
            <a:r>
              <a:rPr lang="en-US" dirty="0" smtClean="0"/>
              <a:t>Define</a:t>
            </a:r>
            <a:endParaRPr lang="en-US" dirty="0"/>
          </a:p>
        </p:txBody>
      </p:sp>
      <p:sp>
        <p:nvSpPr>
          <p:cNvPr id="4" name="Content Placeholder 3"/>
          <p:cNvSpPr>
            <a:spLocks noGrp="1"/>
          </p:cNvSpPr>
          <p:nvPr>
            <p:ph sz="half" idx="2"/>
          </p:nvPr>
        </p:nvSpPr>
        <p:spPr>
          <a:xfrm>
            <a:off x="381000" y="1524000"/>
            <a:ext cx="4040188" cy="5029200"/>
          </a:xfrm>
        </p:spPr>
        <p:txBody>
          <a:bodyPr>
            <a:normAutofit lnSpcReduction="10000"/>
          </a:bodyPr>
          <a:lstStyle/>
          <a:p>
            <a:r>
              <a:rPr lang="en-US" dirty="0">
                <a:solidFill>
                  <a:srgbClr val="000000"/>
                </a:solidFill>
              </a:rPr>
              <a:t>T</a:t>
            </a:r>
            <a:r>
              <a:rPr lang="en-US" dirty="0" smtClean="0">
                <a:solidFill>
                  <a:srgbClr val="000000"/>
                </a:solidFill>
              </a:rPr>
              <a:t>he belief </a:t>
            </a:r>
            <a:r>
              <a:rPr lang="en-US" dirty="0">
                <a:solidFill>
                  <a:srgbClr val="000000"/>
                </a:solidFill>
              </a:rPr>
              <a:t>that America was special, and had an obligation to grow and prosper. </a:t>
            </a:r>
            <a:endParaRPr lang="en-US" dirty="0" smtClean="0">
              <a:solidFill>
                <a:srgbClr val="000000"/>
              </a:solidFill>
            </a:endParaRPr>
          </a:p>
          <a:p>
            <a:r>
              <a:rPr lang="en-US" dirty="0" smtClean="0">
                <a:solidFill>
                  <a:srgbClr val="000000"/>
                </a:solidFill>
              </a:rPr>
              <a:t>Supported by the idea that America was ‘different’ from other nations b/c</a:t>
            </a:r>
          </a:p>
          <a:p>
            <a:pPr lvl="1"/>
            <a:r>
              <a:rPr lang="en-US" dirty="0" smtClean="0">
                <a:solidFill>
                  <a:srgbClr val="000000"/>
                </a:solidFill>
              </a:rPr>
              <a:t>‘first new nation’</a:t>
            </a:r>
          </a:p>
          <a:p>
            <a:pPr lvl="1"/>
            <a:r>
              <a:rPr lang="en-US" dirty="0" smtClean="0">
                <a:solidFill>
                  <a:srgbClr val="000000"/>
                </a:solidFill>
              </a:rPr>
              <a:t>American ideology (egalitarianism, republicanism, individualism…)</a:t>
            </a:r>
          </a:p>
          <a:p>
            <a:pPr lvl="1"/>
            <a:r>
              <a:rPr lang="en-US" dirty="0" smtClean="0">
                <a:solidFill>
                  <a:srgbClr val="000000"/>
                </a:solidFill>
              </a:rPr>
              <a:t>“City upon a Hill” that sets an example for all other countries</a:t>
            </a:r>
            <a:endParaRPr lang="en-US" dirty="0"/>
          </a:p>
        </p:txBody>
      </p:sp>
      <p:sp>
        <p:nvSpPr>
          <p:cNvPr id="5" name="Text Placeholder 4"/>
          <p:cNvSpPr>
            <a:spLocks noGrp="1"/>
          </p:cNvSpPr>
          <p:nvPr>
            <p:ph type="body" sz="quarter" idx="3"/>
          </p:nvPr>
        </p:nvSpPr>
        <p:spPr>
          <a:xfrm>
            <a:off x="4645025" y="990600"/>
            <a:ext cx="4041775" cy="639762"/>
          </a:xfrm>
        </p:spPr>
        <p:txBody>
          <a:bodyPr/>
          <a:lstStyle/>
          <a:p>
            <a:r>
              <a:rPr lang="en-US" dirty="0" smtClean="0"/>
              <a:t>Impact</a:t>
            </a:r>
            <a:endParaRPr lang="en-US" dirty="0"/>
          </a:p>
        </p:txBody>
      </p:sp>
      <p:sp>
        <p:nvSpPr>
          <p:cNvPr id="6" name="Content Placeholder 5"/>
          <p:cNvSpPr>
            <a:spLocks noGrp="1"/>
          </p:cNvSpPr>
          <p:nvPr>
            <p:ph sz="quarter" idx="4"/>
          </p:nvPr>
        </p:nvSpPr>
        <p:spPr>
          <a:xfrm>
            <a:off x="4645025" y="1676401"/>
            <a:ext cx="4041775" cy="2438400"/>
          </a:xfrm>
        </p:spPr>
        <p:txBody>
          <a:bodyPr>
            <a:normAutofit/>
          </a:bodyPr>
          <a:lstStyle/>
          <a:p>
            <a:pPr lvl="0"/>
            <a:r>
              <a:rPr lang="en-US" sz="2000" dirty="0" smtClean="0">
                <a:solidFill>
                  <a:srgbClr val="000000"/>
                </a:solidFill>
              </a:rPr>
              <a:t>Mixed Results: </a:t>
            </a:r>
          </a:p>
          <a:p>
            <a:pPr lvl="1"/>
            <a:r>
              <a:rPr lang="en-US" sz="1600" dirty="0" smtClean="0">
                <a:solidFill>
                  <a:srgbClr val="000000"/>
                </a:solidFill>
              </a:rPr>
              <a:t>This served the interests of the ruling elite while working to establish America as a factor beyond its borders. </a:t>
            </a:r>
          </a:p>
          <a:p>
            <a:endParaRPr lang="en-US" dirty="0"/>
          </a:p>
        </p:txBody>
      </p:sp>
      <p:pic>
        <p:nvPicPr>
          <p:cNvPr id="1026" name="Picture 2" descr="http://www.american.com/archive/2010/march/two-cheers-for-american-exceptionalism/Featured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214" y="4114800"/>
            <a:ext cx="4248150" cy="268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3356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America Exceptional?</a:t>
            </a:r>
            <a:br>
              <a:rPr lang="en-US" dirty="0" smtClean="0"/>
            </a:br>
            <a:r>
              <a:rPr lang="en-US" dirty="0" smtClean="0"/>
              <a:t>Two views</a:t>
            </a:r>
            <a:endParaRPr lang="en-US" dirty="0"/>
          </a:p>
        </p:txBody>
      </p:sp>
      <p:sp>
        <p:nvSpPr>
          <p:cNvPr id="3" name="Text Placeholder 2"/>
          <p:cNvSpPr>
            <a:spLocks noGrp="1"/>
          </p:cNvSpPr>
          <p:nvPr>
            <p:ph type="body" idx="1"/>
          </p:nvPr>
        </p:nvSpPr>
        <p:spPr>
          <a:xfrm>
            <a:off x="304800" y="2057400"/>
            <a:ext cx="4040188" cy="639762"/>
          </a:xfrm>
        </p:spPr>
        <p:txBody>
          <a:bodyPr>
            <a:normAutofit fontScale="92500"/>
          </a:bodyPr>
          <a:lstStyle/>
          <a:p>
            <a:r>
              <a:rPr lang="en-US" dirty="0" smtClean="0"/>
              <a:t>Where did this idea come from?</a:t>
            </a:r>
            <a:endParaRPr lang="en-US" dirty="0"/>
          </a:p>
        </p:txBody>
      </p:sp>
      <p:sp>
        <p:nvSpPr>
          <p:cNvPr id="4" name="Content Placeholder 3"/>
          <p:cNvSpPr>
            <a:spLocks noGrp="1"/>
          </p:cNvSpPr>
          <p:nvPr>
            <p:ph sz="half" idx="2"/>
          </p:nvPr>
        </p:nvSpPr>
        <p:spPr>
          <a:xfrm>
            <a:off x="228600" y="2743200"/>
            <a:ext cx="3733800" cy="1858963"/>
          </a:xfrm>
        </p:spPr>
        <p:txBody>
          <a:bodyPr>
            <a:normAutofit fontScale="85000" lnSpcReduction="10000"/>
          </a:bodyPr>
          <a:lstStyle/>
          <a:p>
            <a:r>
              <a:rPr lang="en-US" dirty="0"/>
              <a:t>The theory of </a:t>
            </a:r>
            <a:r>
              <a:rPr lang="en-US" dirty="0" err="1"/>
              <a:t>exceptionalism</a:t>
            </a:r>
            <a:r>
              <a:rPr lang="en-US" dirty="0"/>
              <a:t> can be traced to Alexis de Tocqueville, the first writer to describe the United States as "exceptional" in 1831 and 1840</a:t>
            </a:r>
            <a:r>
              <a:rPr lang="en-US" dirty="0" smtClean="0"/>
              <a:t>.</a:t>
            </a:r>
            <a:endParaRPr lang="en-US" dirty="0"/>
          </a:p>
        </p:txBody>
      </p:sp>
      <p:sp>
        <p:nvSpPr>
          <p:cNvPr id="5" name="Text Placeholder 4"/>
          <p:cNvSpPr>
            <a:spLocks noGrp="1"/>
          </p:cNvSpPr>
          <p:nvPr>
            <p:ph type="body" sz="quarter" idx="3"/>
          </p:nvPr>
        </p:nvSpPr>
        <p:spPr>
          <a:xfrm>
            <a:off x="4648200" y="1524000"/>
            <a:ext cx="4041775" cy="639762"/>
          </a:xfrm>
        </p:spPr>
        <p:txBody>
          <a:bodyPr/>
          <a:lstStyle/>
          <a:p>
            <a:pPr algn="ctr"/>
            <a:r>
              <a:rPr lang="en-US" dirty="0" smtClean="0"/>
              <a:t>Two Views </a:t>
            </a:r>
            <a:endParaRPr lang="en-US" dirty="0"/>
          </a:p>
        </p:txBody>
      </p:sp>
      <p:graphicFrame>
        <p:nvGraphicFramePr>
          <p:cNvPr id="8" name="Content Placeholder 7"/>
          <p:cNvGraphicFramePr>
            <a:graphicFrameLocks noGrp="1"/>
          </p:cNvGraphicFramePr>
          <p:nvPr>
            <p:ph sz="quarter" idx="4"/>
          </p:nvPr>
        </p:nvGraphicFramePr>
        <p:xfrm>
          <a:off x="4645025" y="2174875"/>
          <a:ext cx="4041776" cy="4028440"/>
        </p:xfrm>
        <a:graphic>
          <a:graphicData uri="http://schemas.openxmlformats.org/drawingml/2006/table">
            <a:tbl>
              <a:tblPr firstRow="1" bandRow="1">
                <a:tableStyleId>{5C22544A-7EE6-4342-B048-85BDC9FD1C3A}</a:tableStyleId>
              </a:tblPr>
              <a:tblGrid>
                <a:gridCol w="2020888">
                  <a:extLst>
                    <a:ext uri="{9D8B030D-6E8A-4147-A177-3AD203B41FA5}">
                      <a16:colId xmlns:a16="http://schemas.microsoft.com/office/drawing/2014/main" val="20000"/>
                    </a:ext>
                  </a:extLst>
                </a:gridCol>
                <a:gridCol w="2020888">
                  <a:extLst>
                    <a:ext uri="{9D8B030D-6E8A-4147-A177-3AD203B41FA5}">
                      <a16:colId xmlns:a16="http://schemas.microsoft.com/office/drawing/2014/main" val="20001"/>
                    </a:ext>
                  </a:extLst>
                </a:gridCol>
              </a:tblGrid>
              <a:tr h="370840">
                <a:tc>
                  <a:txBody>
                    <a:bodyPr/>
                    <a:lstStyle/>
                    <a:p>
                      <a:r>
                        <a:rPr lang="en-US" dirty="0" smtClean="0"/>
                        <a:t>Benefits</a:t>
                      </a:r>
                      <a:endParaRPr lang="en-US" dirty="0"/>
                    </a:p>
                  </a:txBody>
                  <a:tcPr/>
                </a:tc>
                <a:tc>
                  <a:txBody>
                    <a:bodyPr/>
                    <a:lstStyle/>
                    <a:p>
                      <a:r>
                        <a:rPr lang="en-US" dirty="0" smtClean="0"/>
                        <a:t>Drawbacks</a:t>
                      </a:r>
                      <a:endParaRPr lang="en-US" dirty="0"/>
                    </a:p>
                  </a:txBody>
                  <a:tcPr/>
                </a:tc>
                <a:extLst>
                  <a:ext uri="{0D108BD9-81ED-4DB2-BD59-A6C34878D82A}">
                    <a16:rowId xmlns:a16="http://schemas.microsoft.com/office/drawing/2014/main" val="10000"/>
                  </a:ext>
                </a:extLst>
              </a:tr>
              <a:tr h="370840">
                <a:tc>
                  <a:txBody>
                    <a:bodyPr/>
                    <a:lstStyle/>
                    <a:p>
                      <a:endParaRPr lang="en-US" dirty="0" smtClean="0"/>
                    </a:p>
                    <a:p>
                      <a:endParaRPr lang="en-US" dirty="0" smtClean="0"/>
                    </a:p>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smtClean="0"/>
                    </a:p>
                    <a:p>
                      <a:endParaRPr lang="en-US" dirty="0" smtClean="0"/>
                    </a:p>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endParaRPr lang="en-US" dirty="0" smtClean="0"/>
                    </a:p>
                    <a:p>
                      <a:endParaRPr lang="en-US" dirty="0" smtClean="0"/>
                    </a:p>
                    <a:p>
                      <a:endParaRPr lang="en-US" dirty="0"/>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endParaRPr lang="en-US" dirty="0" smtClean="0"/>
                    </a:p>
                    <a:p>
                      <a:endParaRPr lang="en-US" dirty="0" smtClean="0"/>
                    </a:p>
                    <a:p>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9" name="Rectangle 8"/>
          <p:cNvSpPr/>
          <p:nvPr/>
        </p:nvSpPr>
        <p:spPr>
          <a:xfrm>
            <a:off x="151607" y="5562600"/>
            <a:ext cx="4343400" cy="923330"/>
          </a:xfrm>
          <a:prstGeom prst="rect">
            <a:avLst/>
          </a:prstGeom>
        </p:spPr>
        <p:txBody>
          <a:bodyPr wrap="square">
            <a:spAutoFit/>
          </a:bodyPr>
          <a:lstStyle/>
          <a:p>
            <a:r>
              <a:rPr lang="en-US" dirty="0" smtClean="0">
                <a:solidFill>
                  <a:prstClr val="black"/>
                </a:solidFill>
              </a:rPr>
              <a:t>US History Standard 11: Understands the extension, restriction and reorganization of political democracy after 1800.</a:t>
            </a:r>
            <a:endParaRPr lang="en-US" dirty="0">
              <a:solidFill>
                <a:prstClr val="black"/>
              </a:solidFill>
            </a:endParaRPr>
          </a:p>
        </p:txBody>
      </p:sp>
    </p:spTree>
    <p:extLst>
      <p:ext uri="{BB962C8B-B14F-4D97-AF65-F5344CB8AC3E}">
        <p14:creationId xmlns:p14="http://schemas.microsoft.com/office/powerpoint/2010/main" val="514974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792162"/>
          </a:xfrm>
        </p:spPr>
        <p:txBody>
          <a:bodyPr>
            <a:normAutofit fontScale="90000"/>
          </a:bodyPr>
          <a:lstStyle/>
          <a:p>
            <a:r>
              <a:rPr lang="en-US" dirty="0"/>
              <a:t>Is America Exceptional?</a:t>
            </a:r>
            <a:br>
              <a:rPr lang="en-US" dirty="0"/>
            </a:br>
            <a:r>
              <a:rPr lang="en-US" dirty="0"/>
              <a:t>Two views</a:t>
            </a:r>
          </a:p>
        </p:txBody>
      </p:sp>
      <p:sp>
        <p:nvSpPr>
          <p:cNvPr id="3" name="Text Placeholder 2"/>
          <p:cNvSpPr>
            <a:spLocks noGrp="1"/>
          </p:cNvSpPr>
          <p:nvPr>
            <p:ph type="body" idx="1"/>
          </p:nvPr>
        </p:nvSpPr>
        <p:spPr>
          <a:xfrm>
            <a:off x="531812" y="1112838"/>
            <a:ext cx="4040188" cy="639762"/>
          </a:xfrm>
        </p:spPr>
        <p:txBody>
          <a:bodyPr/>
          <a:lstStyle/>
          <a:p>
            <a:r>
              <a:rPr lang="en-US" dirty="0" smtClean="0"/>
              <a:t>Benefits</a:t>
            </a:r>
            <a:endParaRPr lang="en-US" dirty="0"/>
          </a:p>
        </p:txBody>
      </p:sp>
      <p:sp>
        <p:nvSpPr>
          <p:cNvPr id="4" name="Content Placeholder 3"/>
          <p:cNvSpPr>
            <a:spLocks noGrp="1"/>
          </p:cNvSpPr>
          <p:nvPr>
            <p:ph sz="half" idx="2"/>
          </p:nvPr>
        </p:nvSpPr>
        <p:spPr>
          <a:xfrm>
            <a:off x="-152400" y="1752600"/>
            <a:ext cx="4268788" cy="5105400"/>
          </a:xfrm>
        </p:spPr>
        <p:txBody>
          <a:bodyPr>
            <a:normAutofit fontScale="85000" lnSpcReduction="20000"/>
          </a:bodyPr>
          <a:lstStyle/>
          <a:p>
            <a:r>
              <a:rPr lang="en-US" dirty="0" smtClean="0"/>
              <a:t>There </a:t>
            </a:r>
            <a:r>
              <a:rPr lang="en-US" dirty="0"/>
              <a:t>is no denying it: America is the greatest country in the world. We are blessed with unparalleled freedoms and boundless prosperity that for generations have inspired an innovative and industrious people. America is exceptional.</a:t>
            </a:r>
          </a:p>
          <a:p>
            <a:r>
              <a:rPr lang="en-US" dirty="0"/>
              <a:t>American Exceptionalism is the standard that our laws reflect the understanding that we are afforded certain God-given rights that can never be taken away. We know that </a:t>
            </a:r>
            <a:r>
              <a:rPr lang="en-US" dirty="0" smtClean="0"/>
              <a:t>are bestowed with </a:t>
            </a:r>
            <a:r>
              <a:rPr lang="en-US" dirty="0"/>
              <a:t>these inalienable rights, and because of that, they must not be compromised by the whims of man. This makes us a unique nation, a nation that remains, as President Ronald Reagan once said, "a model and hope to the world."</a:t>
            </a:r>
          </a:p>
          <a:p>
            <a:endParaRPr lang="en-US" dirty="0"/>
          </a:p>
        </p:txBody>
      </p:sp>
      <p:sp>
        <p:nvSpPr>
          <p:cNvPr id="5" name="Text Placeholder 4"/>
          <p:cNvSpPr>
            <a:spLocks noGrp="1"/>
          </p:cNvSpPr>
          <p:nvPr>
            <p:ph type="body" sz="quarter" idx="3"/>
          </p:nvPr>
        </p:nvSpPr>
        <p:spPr>
          <a:xfrm>
            <a:off x="4645025" y="1112838"/>
            <a:ext cx="4041775" cy="411162"/>
          </a:xfrm>
        </p:spPr>
        <p:txBody>
          <a:bodyPr>
            <a:normAutofit fontScale="92500" lnSpcReduction="10000"/>
          </a:bodyPr>
          <a:lstStyle/>
          <a:p>
            <a:r>
              <a:rPr lang="en-US" dirty="0" smtClean="0"/>
              <a:t>Drawbacks</a:t>
            </a:r>
            <a:endParaRPr lang="en-US" dirty="0"/>
          </a:p>
        </p:txBody>
      </p:sp>
      <p:sp>
        <p:nvSpPr>
          <p:cNvPr id="6" name="Content Placeholder 5"/>
          <p:cNvSpPr>
            <a:spLocks noGrp="1"/>
          </p:cNvSpPr>
          <p:nvPr>
            <p:ph sz="quarter" idx="4"/>
          </p:nvPr>
        </p:nvSpPr>
        <p:spPr>
          <a:xfrm>
            <a:off x="4343401" y="1524000"/>
            <a:ext cx="4828308" cy="5334000"/>
          </a:xfrm>
        </p:spPr>
        <p:txBody>
          <a:bodyPr>
            <a:normAutofit fontScale="70000" lnSpcReduction="20000"/>
          </a:bodyPr>
          <a:lstStyle/>
          <a:p>
            <a:r>
              <a:rPr lang="en-US" dirty="0"/>
              <a:t>Americans have long embraced a notion of superiority, claims </a:t>
            </a:r>
            <a:r>
              <a:rPr lang="en-US" b="1" dirty="0"/>
              <a:t>Howard </a:t>
            </a:r>
            <a:r>
              <a:rPr lang="en-US" b="1" dirty="0" err="1"/>
              <a:t>Zinn</a:t>
            </a:r>
            <a:r>
              <a:rPr lang="en-US" dirty="0"/>
              <a:t>. Governor Winthrop of the Massachusetts Bay Colony described establishing "a city on a hill," to serve the world as a beacon of liberty. So far, so good. But driving this sense of destiny, says Zinn, was an assumption of divine agency "an association between what the government does and what God approves of." And too frequently, continues Zinn, Americans have invoked God to expand "into someone else's territory, occupying and dealing harshly with people who resist occupation." Zinn offers numerous examples of how the American government has used "divine ordination" and rationales of spreading civilization and freedom to justify its most dastardly actions: </a:t>
            </a:r>
            <a:endParaRPr lang="en-US" dirty="0" smtClean="0"/>
          </a:p>
          <a:p>
            <a:pPr lvl="1"/>
            <a:r>
              <a:rPr lang="en-US" dirty="0" smtClean="0"/>
              <a:t>the </a:t>
            </a:r>
            <a:r>
              <a:rPr lang="en-US" dirty="0"/>
              <a:t>extermination of Native Americans and takeover of their land; the annexation of Texas and war with Mexico; war against the Philippines; U.S. involvement in coups in Latin America; bloody efforts to expand U.S. influence in the Middle East, Africa and Asia. The battle against Communism, often bolstered by arguments of America's divine mission in the world, was merely a convenient excuse to maintain U.S. economic and military interests in key regions. </a:t>
            </a:r>
          </a:p>
        </p:txBody>
      </p:sp>
    </p:spTree>
    <p:extLst>
      <p:ext uri="{BB962C8B-B14F-4D97-AF65-F5344CB8AC3E}">
        <p14:creationId xmlns:p14="http://schemas.microsoft.com/office/powerpoint/2010/main" val="2834903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dirty="0" smtClean="0"/>
              <a:t>Competition &amp; Conflict - Outline</a:t>
            </a:r>
            <a:endParaRPr lang="en-US" dirty="0"/>
          </a:p>
        </p:txBody>
      </p:sp>
      <p:sp>
        <p:nvSpPr>
          <p:cNvPr id="3" name="Content Placeholder 2"/>
          <p:cNvSpPr>
            <a:spLocks noGrp="1"/>
          </p:cNvSpPr>
          <p:nvPr>
            <p:ph idx="1"/>
          </p:nvPr>
        </p:nvSpPr>
        <p:spPr>
          <a:xfrm>
            <a:off x="457200" y="762000"/>
            <a:ext cx="8229600" cy="5715000"/>
          </a:xfrm>
        </p:spPr>
        <p:txBody>
          <a:bodyPr>
            <a:normAutofit fontScale="85000" lnSpcReduction="10000"/>
          </a:bodyPr>
          <a:lstStyle/>
          <a:p>
            <a:pPr marL="571500" indent="-571500">
              <a:buFont typeface="+mj-lt"/>
              <a:buAutoNum type="romanUcPeriod"/>
            </a:pPr>
            <a:r>
              <a:rPr lang="en-US" dirty="0" smtClean="0"/>
              <a:t>Wars of Empire</a:t>
            </a:r>
          </a:p>
          <a:p>
            <a:pPr marL="971550" lvl="1" indent="-571500">
              <a:buFont typeface="+mj-lt"/>
              <a:buAutoNum type="alphaUcPeriod"/>
            </a:pPr>
            <a:r>
              <a:rPr lang="en-US" dirty="0" smtClean="0"/>
              <a:t>European competition and the Colonies</a:t>
            </a:r>
          </a:p>
          <a:p>
            <a:pPr marL="1371600" lvl="2" indent="-571500">
              <a:buFont typeface="+mj-lt"/>
              <a:buAutoNum type="arabicPeriod"/>
            </a:pPr>
            <a:r>
              <a:rPr lang="en-US" dirty="0" smtClean="0"/>
              <a:t>British and the French are the main rivalry &amp; fought several wars </a:t>
            </a:r>
          </a:p>
          <a:p>
            <a:pPr marL="1828800" lvl="3" indent="-571500">
              <a:buFont typeface="+mj-lt"/>
              <a:buAutoNum type="romanLcPeriod"/>
            </a:pPr>
            <a:r>
              <a:rPr lang="en-US" dirty="0" smtClean="0"/>
              <a:t>France benefits from alliance with many Native American tribes, forts along Ohio &amp; Mississippi Rivers</a:t>
            </a:r>
          </a:p>
          <a:p>
            <a:pPr marL="1828800" lvl="3" indent="-571500">
              <a:buFont typeface="+mj-lt"/>
              <a:buAutoNum type="romanLcPeriod"/>
            </a:pPr>
            <a:r>
              <a:rPr lang="en-US" dirty="0" smtClean="0"/>
              <a:t>Britain benefits from growing population, powerful navy  </a:t>
            </a:r>
          </a:p>
          <a:p>
            <a:pPr marL="1371600" lvl="2" indent="-571500">
              <a:buFont typeface="+mj-lt"/>
              <a:buAutoNum type="arabicPeriod"/>
            </a:pPr>
            <a:r>
              <a:rPr lang="en-US" dirty="0" smtClean="0"/>
              <a:t>French and Indian War (aka 7 years war) </a:t>
            </a:r>
          </a:p>
          <a:p>
            <a:pPr marL="1828800" lvl="3" indent="-571500">
              <a:buFont typeface="+mj-lt"/>
              <a:buAutoNum type="romanLcPeriod"/>
            </a:pPr>
            <a:r>
              <a:rPr lang="en-US" dirty="0" smtClean="0"/>
              <a:t>War for control over north America, starts badly for the British but shifts when Britain uses navy to cut off French Supplies</a:t>
            </a:r>
          </a:p>
          <a:p>
            <a:pPr marL="1828800" lvl="3" indent="-571500">
              <a:buFont typeface="+mj-lt"/>
              <a:buAutoNum type="romanLcPeriod"/>
            </a:pPr>
            <a:r>
              <a:rPr lang="en-US" dirty="0" smtClean="0"/>
              <a:t>Britain drives the French from North America and continues to fight the French in other areas of the world</a:t>
            </a:r>
          </a:p>
          <a:p>
            <a:pPr marL="1828800" lvl="3" indent="-571500">
              <a:buFont typeface="+mj-lt"/>
              <a:buAutoNum type="romanLcPeriod"/>
            </a:pPr>
            <a:r>
              <a:rPr lang="en-US" dirty="0" smtClean="0"/>
              <a:t>Treaty of Paris (1763) gives Britain all of the French land in N.A.</a:t>
            </a:r>
          </a:p>
          <a:p>
            <a:pPr marL="971550" lvl="1" indent="-571500">
              <a:buFont typeface="+mj-lt"/>
              <a:buAutoNum type="alphaUcPeriod"/>
            </a:pPr>
            <a:r>
              <a:rPr lang="en-US" dirty="0" smtClean="0"/>
              <a:t>Aftermath of Competition</a:t>
            </a:r>
          </a:p>
          <a:p>
            <a:pPr marL="1371600" lvl="2" indent="-571500">
              <a:buFont typeface="+mj-lt"/>
              <a:buAutoNum type="arabicPeriod"/>
            </a:pPr>
            <a:r>
              <a:rPr lang="en-US" dirty="0" smtClean="0"/>
              <a:t>Britain wanted greater control over colonies after going into debt in French &amp; Indian War</a:t>
            </a:r>
          </a:p>
          <a:p>
            <a:pPr marL="1828800" lvl="3" indent="-571500">
              <a:buFont typeface="+mj-lt"/>
              <a:buAutoNum type="romanLcPeriod"/>
            </a:pPr>
            <a:r>
              <a:rPr lang="en-US" dirty="0" smtClean="0"/>
              <a:t>Parliament thought colonist should pay these costs</a:t>
            </a:r>
          </a:p>
          <a:p>
            <a:pPr marL="1371600" lvl="2" indent="-571500">
              <a:buFont typeface="+mj-lt"/>
              <a:buAutoNum type="arabicPeriod"/>
            </a:pPr>
            <a:r>
              <a:rPr lang="en-US" dirty="0" smtClean="0"/>
              <a:t>American colonists create a delegation to cooperate in the event of another conflict (Albany Plan of Union)</a:t>
            </a:r>
            <a:endParaRPr lang="en-US" dirty="0"/>
          </a:p>
        </p:txBody>
      </p:sp>
    </p:spTree>
    <p:extLst>
      <p:ext uri="{BB962C8B-B14F-4D97-AF65-F5344CB8AC3E}">
        <p14:creationId xmlns:p14="http://schemas.microsoft.com/office/powerpoint/2010/main" val="13133584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How is American </a:t>
            </a:r>
            <a:r>
              <a:rPr lang="en-US" sz="3200" dirty="0" err="1" smtClean="0"/>
              <a:t>Exceptionalism</a:t>
            </a:r>
            <a:r>
              <a:rPr lang="en-US" sz="3200" dirty="0" smtClean="0"/>
              <a:t> connected to the idea of an ‘American Dream’?</a:t>
            </a:r>
            <a:endParaRPr lang="en-US" sz="3200" dirty="0"/>
          </a:p>
        </p:txBody>
      </p:sp>
      <p:sp>
        <p:nvSpPr>
          <p:cNvPr id="3" name="Text Placeholder 2"/>
          <p:cNvSpPr>
            <a:spLocks noGrp="1"/>
          </p:cNvSpPr>
          <p:nvPr>
            <p:ph type="body" idx="1"/>
          </p:nvPr>
        </p:nvSpPr>
        <p:spPr/>
        <p:txBody>
          <a:bodyPr/>
          <a:lstStyle/>
          <a:p>
            <a:r>
              <a:rPr lang="en-US" dirty="0" smtClean="0"/>
              <a:t>Quick Write</a:t>
            </a:r>
            <a:endParaRPr lang="en-US" dirty="0"/>
          </a:p>
        </p:txBody>
      </p:sp>
      <p:sp>
        <p:nvSpPr>
          <p:cNvPr id="4" name="Content Placeholder 3"/>
          <p:cNvSpPr>
            <a:spLocks noGrp="1"/>
          </p:cNvSpPr>
          <p:nvPr>
            <p:ph sz="half" idx="2"/>
          </p:nvPr>
        </p:nvSpPr>
        <p:spPr/>
        <p:txBody>
          <a:bodyPr/>
          <a:lstStyle/>
          <a:p>
            <a:pPr marL="0" indent="0">
              <a:buNone/>
            </a:pPr>
            <a:endParaRPr lang="en-US" dirty="0"/>
          </a:p>
          <a:p>
            <a:pPr marL="0" indent="0">
              <a:buNone/>
            </a:pPr>
            <a:r>
              <a:rPr lang="en-US" dirty="0" smtClean="0"/>
              <a:t> </a:t>
            </a:r>
            <a:endParaRPr lang="en-US" dirty="0"/>
          </a:p>
        </p:txBody>
      </p:sp>
      <p:sp>
        <p:nvSpPr>
          <p:cNvPr id="6" name="Content Placeholder 5"/>
          <p:cNvSpPr>
            <a:spLocks noGrp="1"/>
          </p:cNvSpPr>
          <p:nvPr>
            <p:ph sz="quarter" idx="4"/>
          </p:nvPr>
        </p:nvSpPr>
        <p:spPr>
          <a:xfrm>
            <a:off x="1447800" y="2188441"/>
            <a:ext cx="5791200" cy="3951288"/>
          </a:xfrm>
        </p:spPr>
        <p:txBody>
          <a:bodyPr>
            <a:normAutofit/>
          </a:bodyPr>
          <a:lstStyle/>
          <a:p>
            <a:pPr marL="457200" indent="-457200">
              <a:buFont typeface="+mj-lt"/>
              <a:buAutoNum type="arabicPeriod"/>
            </a:pPr>
            <a:r>
              <a:rPr lang="en-US" b="1" dirty="0" smtClean="0"/>
              <a:t>Is the American Dream unique to America? </a:t>
            </a:r>
          </a:p>
          <a:p>
            <a:pPr marL="857250" lvl="1" indent="-457200"/>
            <a:r>
              <a:rPr lang="en-US" b="1" dirty="0" smtClean="0"/>
              <a:t>Do you think other nations or cultures have aspirations similar to our own? (success, freedom, progress as a society…) </a:t>
            </a:r>
          </a:p>
          <a:p>
            <a:pPr marL="457200" indent="-457200">
              <a:buFont typeface="+mj-lt"/>
              <a:buAutoNum type="arabicPeriod"/>
            </a:pPr>
            <a:r>
              <a:rPr lang="en-US" dirty="0" smtClean="0"/>
              <a:t>Are there other countries in history that have also viewed themselves as exceptional? (use an example)</a:t>
            </a:r>
          </a:p>
          <a:p>
            <a:endParaRPr lang="en-US" dirty="0"/>
          </a:p>
        </p:txBody>
      </p:sp>
    </p:spTree>
    <p:extLst>
      <p:ext uri="{BB962C8B-B14F-4D97-AF65-F5344CB8AC3E}">
        <p14:creationId xmlns:p14="http://schemas.microsoft.com/office/powerpoint/2010/main" val="303627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rmAutofit fontScale="90000"/>
          </a:bodyPr>
          <a:lstStyle/>
          <a:p>
            <a:r>
              <a:rPr lang="en-US" dirty="0" smtClean="0"/>
              <a:t>Andrew Jackson</a:t>
            </a:r>
            <a:endParaRPr lang="en-US" dirty="0"/>
          </a:p>
        </p:txBody>
      </p:sp>
      <p:sp>
        <p:nvSpPr>
          <p:cNvPr id="3" name="Text Placeholder 2"/>
          <p:cNvSpPr>
            <a:spLocks noGrp="1"/>
          </p:cNvSpPr>
          <p:nvPr>
            <p:ph type="body" idx="1"/>
          </p:nvPr>
        </p:nvSpPr>
        <p:spPr>
          <a:xfrm>
            <a:off x="228600" y="381000"/>
            <a:ext cx="8686800" cy="639762"/>
          </a:xfrm>
        </p:spPr>
        <p:txBody>
          <a:bodyPr>
            <a:normAutofit fontScale="92500"/>
          </a:bodyPr>
          <a:lstStyle/>
          <a:p>
            <a:r>
              <a:rPr lang="en-US" dirty="0">
                <a:solidFill>
                  <a:srgbClr val="000000"/>
                </a:solidFill>
              </a:rPr>
              <a:t>What changes did Andrew Jackson represent in American political life? </a:t>
            </a:r>
          </a:p>
        </p:txBody>
      </p:sp>
      <p:sp>
        <p:nvSpPr>
          <p:cNvPr id="5" name="Text Placeholder 4"/>
          <p:cNvSpPr>
            <a:spLocks noGrp="1"/>
          </p:cNvSpPr>
          <p:nvPr>
            <p:ph type="body" sz="quarter" idx="3"/>
          </p:nvPr>
        </p:nvSpPr>
        <p:spPr/>
        <p:txBody>
          <a:bodyPr>
            <a:normAutofit fontScale="77500" lnSpcReduction="20000"/>
          </a:bodyPr>
          <a:lstStyle/>
          <a:p>
            <a:pPr algn="ctr"/>
            <a:r>
              <a:rPr lang="en-US" dirty="0" smtClean="0"/>
              <a:t>Andrew Jackson’s Presidency </a:t>
            </a:r>
          </a:p>
          <a:p>
            <a:pPr algn="ctr"/>
            <a:r>
              <a:rPr lang="en-US" dirty="0" smtClean="0"/>
              <a:t>“a mixed legacy”</a:t>
            </a:r>
            <a:endParaRPr lang="en-US" dirty="0"/>
          </a:p>
        </p:txBody>
      </p:sp>
      <p:sp>
        <p:nvSpPr>
          <p:cNvPr id="6" name="Content Placeholder 5"/>
          <p:cNvSpPr>
            <a:spLocks noGrp="1"/>
          </p:cNvSpPr>
          <p:nvPr>
            <p:ph sz="quarter" idx="4"/>
          </p:nvPr>
        </p:nvSpPr>
        <p:spPr/>
        <p:txBody>
          <a:bodyPr>
            <a:normAutofit lnSpcReduction="10000"/>
          </a:bodyPr>
          <a:lstStyle/>
          <a:p>
            <a:r>
              <a:rPr lang="en-US" dirty="0" smtClean="0"/>
              <a:t>Andrew Jackson was elected by popular vote; </a:t>
            </a:r>
          </a:p>
          <a:p>
            <a:pPr lvl="1"/>
            <a:r>
              <a:rPr lang="en-US" dirty="0" smtClean="0"/>
              <a:t>sought to act as the direct </a:t>
            </a:r>
            <a:r>
              <a:rPr lang="en-US" b="1" dirty="0" smtClean="0"/>
              <a:t>representative of the common man</a:t>
            </a:r>
          </a:p>
          <a:p>
            <a:r>
              <a:rPr lang="en-US" dirty="0" smtClean="0"/>
              <a:t>Democrats develop a new party structure</a:t>
            </a:r>
          </a:p>
          <a:p>
            <a:r>
              <a:rPr lang="en-US" dirty="0" smtClean="0"/>
              <a:t>Government jobs given to members of the wining party (the Spoils System)</a:t>
            </a:r>
          </a:p>
          <a:p>
            <a:r>
              <a:rPr lang="en-US" dirty="0" smtClean="0"/>
              <a:t>Indian Removal Act</a:t>
            </a:r>
            <a:endParaRPr lang="en-US" dirty="0"/>
          </a:p>
        </p:txBody>
      </p:sp>
      <p:pic>
        <p:nvPicPr>
          <p:cNvPr id="4098" name="Picture 2" descr="http://frontierpartisans.com/wp-content/uploads/2013/03/andrew_jackson.jpg"/>
          <p:cNvPicPr>
            <a:picLocks noChangeAspect="1" noChangeArrowheads="1"/>
          </p:cNvPicPr>
          <p:nvPr/>
        </p:nvPicPr>
        <p:blipFill>
          <a:blip r:embed="rId2" cstate="print"/>
          <a:srcRect/>
          <a:stretch>
            <a:fillRect/>
          </a:stretch>
        </p:blipFill>
        <p:spPr bwMode="auto">
          <a:xfrm>
            <a:off x="304800" y="1447800"/>
            <a:ext cx="2838931" cy="3276600"/>
          </a:xfrm>
          <a:prstGeom prst="rect">
            <a:avLst/>
          </a:prstGeom>
          <a:noFill/>
        </p:spPr>
      </p:pic>
      <p:sp>
        <p:nvSpPr>
          <p:cNvPr id="7" name="Text Placeholder 4"/>
          <p:cNvSpPr txBox="1">
            <a:spLocks/>
          </p:cNvSpPr>
          <p:nvPr/>
        </p:nvSpPr>
        <p:spPr>
          <a:xfrm>
            <a:off x="152400" y="5029200"/>
            <a:ext cx="4041775" cy="63976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dirty="0" smtClean="0">
                <a:solidFill>
                  <a:prstClr val="black"/>
                </a:solidFill>
              </a:rPr>
              <a:t>Should Andrew Jackson be on the 20 dollar bill?</a:t>
            </a:r>
          </a:p>
        </p:txBody>
      </p:sp>
    </p:spTree>
    <p:extLst>
      <p:ext uri="{BB962C8B-B14F-4D97-AF65-F5344CB8AC3E}">
        <p14:creationId xmlns:p14="http://schemas.microsoft.com/office/powerpoint/2010/main" val="38872386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191000"/>
            <a:ext cx="4572000" cy="2308324"/>
          </a:xfrm>
          <a:prstGeom prst="rect">
            <a:avLst/>
          </a:prstGeom>
        </p:spPr>
        <p:txBody>
          <a:bodyPr>
            <a:spAutoFit/>
          </a:bodyPr>
          <a:lstStyle/>
          <a:p>
            <a:r>
              <a:rPr lang="en-US" dirty="0" smtClean="0">
                <a:solidFill>
                  <a:prstClr val="black"/>
                </a:solidFill>
              </a:rPr>
              <a:t>Dairy farmer Colonel Thomas S. Meacham of Sandy Creek, NY, sent Jackson a wheel of cheese that was four feet in diameter and two feet thick, weighed nearly 1400 pounds, and was wrapped in a giant belt that bore patriotic inscriptions like, “The Union, it must be Preserved.”</a:t>
            </a:r>
            <a:br>
              <a:rPr lang="en-US" dirty="0" smtClean="0">
                <a:solidFill>
                  <a:prstClr val="black"/>
                </a:solidFill>
              </a:rPr>
            </a:br>
            <a:endParaRPr lang="en-US" dirty="0">
              <a:solidFill>
                <a:prstClr val="black"/>
              </a:solidFill>
            </a:endParaRPr>
          </a:p>
        </p:txBody>
      </p:sp>
      <p:sp>
        <p:nvSpPr>
          <p:cNvPr id="9" name="Rectangle 8"/>
          <p:cNvSpPr/>
          <p:nvPr/>
        </p:nvSpPr>
        <p:spPr>
          <a:xfrm>
            <a:off x="4953000" y="3886200"/>
            <a:ext cx="4343400" cy="2585323"/>
          </a:xfrm>
          <a:prstGeom prst="rect">
            <a:avLst/>
          </a:prstGeom>
        </p:spPr>
        <p:txBody>
          <a:bodyPr wrap="square">
            <a:spAutoFit/>
          </a:bodyPr>
          <a:lstStyle/>
          <a:p>
            <a:r>
              <a:rPr lang="en-US" dirty="0" smtClean="0">
                <a:solidFill>
                  <a:prstClr val="black"/>
                </a:solidFill>
              </a:rPr>
              <a:t>By 1837 Jackson’s second term was winding down,  So he decided to make the famed </a:t>
            </a:r>
            <a:r>
              <a:rPr lang="en-US" dirty="0" err="1" smtClean="0">
                <a:solidFill>
                  <a:prstClr val="black"/>
                </a:solidFill>
              </a:rPr>
              <a:t>fromage</a:t>
            </a:r>
            <a:r>
              <a:rPr lang="en-US" dirty="0" smtClean="0">
                <a:solidFill>
                  <a:prstClr val="black"/>
                </a:solidFill>
              </a:rPr>
              <a:t> a featured player at his last public reception at the White House. It was an astute move; there’s nothing people love more than free food. The reception’s 10,000 visitors attacked the wheel of cheese with such fervor that the entire thing was gone within two hours.</a:t>
            </a:r>
            <a:endParaRPr lang="en-US" dirty="0">
              <a:solidFill>
                <a:prstClr val="black"/>
              </a:solidFill>
            </a:endParaRPr>
          </a:p>
        </p:txBody>
      </p:sp>
      <p:sp>
        <p:nvSpPr>
          <p:cNvPr id="10" name="Rectangle 9"/>
          <p:cNvSpPr/>
          <p:nvPr/>
        </p:nvSpPr>
        <p:spPr>
          <a:xfrm>
            <a:off x="1143000" y="0"/>
            <a:ext cx="6994543" cy="923330"/>
          </a:xfrm>
          <a:prstGeom prst="rect">
            <a:avLst/>
          </a:prstGeom>
          <a:noFill/>
        </p:spPr>
        <p:txBody>
          <a:bodyPr wrap="none" lIns="91440" tIns="45720" rIns="91440" bIns="45720">
            <a:spAutoFit/>
          </a:bodyPr>
          <a:lstStyle/>
          <a:p>
            <a:pPr algn="ctr"/>
            <a:r>
              <a:rPr lang="en-US"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Big Block of Cheese Day</a:t>
            </a:r>
            <a:endParaRPr lang="en-U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11" name="Rectangle 10"/>
          <p:cNvSpPr/>
          <p:nvPr/>
        </p:nvSpPr>
        <p:spPr>
          <a:xfrm>
            <a:off x="1905000" y="1872599"/>
            <a:ext cx="3048000" cy="646331"/>
          </a:xfrm>
          <a:prstGeom prst="rect">
            <a:avLst/>
          </a:prstGeom>
        </p:spPr>
        <p:txBody>
          <a:bodyPr wrap="square">
            <a:spAutoFit/>
          </a:bodyPr>
          <a:lstStyle/>
          <a:p>
            <a:r>
              <a:rPr lang="en-US" dirty="0" smtClean="0">
                <a:solidFill>
                  <a:prstClr val="black"/>
                </a:solidFill>
                <a:hlinkClick r:id="rId2"/>
              </a:rPr>
              <a:t>http://www.youtube.com/watch?v=Vm9HZq53rqU</a:t>
            </a:r>
            <a:endParaRPr lang="en-US" dirty="0">
              <a:solidFill>
                <a:prstClr val="black"/>
              </a:solidFill>
            </a:endParaRPr>
          </a:p>
        </p:txBody>
      </p:sp>
      <p:pic>
        <p:nvPicPr>
          <p:cNvPr id="1026" name="Picture 2" descr="http://www.mentalfloss.com/blogs/wp-content/uploads/2011/03/big-block-of-cheese.jpg"/>
          <p:cNvPicPr>
            <a:picLocks noChangeAspect="1" noChangeArrowheads="1"/>
          </p:cNvPicPr>
          <p:nvPr/>
        </p:nvPicPr>
        <p:blipFill>
          <a:blip r:embed="rId3" cstate="print"/>
          <a:srcRect/>
          <a:stretch>
            <a:fillRect/>
          </a:stretch>
        </p:blipFill>
        <p:spPr bwMode="auto">
          <a:xfrm>
            <a:off x="247650" y="762000"/>
            <a:ext cx="4705350" cy="3486151"/>
          </a:xfrm>
          <a:prstGeom prst="rect">
            <a:avLst/>
          </a:prstGeom>
          <a:noFill/>
        </p:spPr>
      </p:pic>
    </p:spTree>
    <p:extLst>
      <p:ext uri="{BB962C8B-B14F-4D97-AF65-F5344CB8AC3E}">
        <p14:creationId xmlns:p14="http://schemas.microsoft.com/office/powerpoint/2010/main" val="24660135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1143000"/>
          </a:xfrm>
        </p:spPr>
        <p:txBody>
          <a:bodyPr>
            <a:normAutofit fontScale="90000"/>
          </a:bodyPr>
          <a:lstStyle/>
          <a:p>
            <a:r>
              <a:rPr lang="en-US" sz="3600" dirty="0" smtClean="0"/>
              <a:t>Constitutional Disputes Emerge Nullification</a:t>
            </a:r>
            <a:r>
              <a:rPr lang="en-US" dirty="0" smtClean="0"/>
              <a:t/>
            </a:r>
            <a:br>
              <a:rPr lang="en-US" dirty="0" smtClean="0"/>
            </a:br>
            <a:r>
              <a:rPr lang="en-US" sz="2000" dirty="0" smtClean="0"/>
              <a:t>= The idea that a state could refuse to recognize or to enforce a federal law passed by the United States Congress if that state disagreed with it. </a:t>
            </a:r>
            <a:endParaRPr lang="en-US" sz="2000" dirty="0"/>
          </a:p>
        </p:txBody>
      </p:sp>
      <p:sp>
        <p:nvSpPr>
          <p:cNvPr id="3" name="Text Placeholder 2"/>
          <p:cNvSpPr>
            <a:spLocks noGrp="1"/>
          </p:cNvSpPr>
          <p:nvPr>
            <p:ph type="body" idx="1"/>
          </p:nvPr>
        </p:nvSpPr>
        <p:spPr>
          <a:xfrm>
            <a:off x="5086227" y="6019800"/>
            <a:ext cx="4040188" cy="639762"/>
          </a:xfrm>
        </p:spPr>
        <p:txBody>
          <a:bodyPr>
            <a:normAutofit fontScale="70000" lnSpcReduction="20000"/>
          </a:bodyPr>
          <a:lstStyle/>
          <a:p>
            <a:r>
              <a:rPr lang="en-US" dirty="0" smtClean="0"/>
              <a:t>“Can a state refuse to enforce a federal law passed by the United States Congress?” </a:t>
            </a:r>
            <a:endParaRPr lang="en-US" dirty="0"/>
          </a:p>
        </p:txBody>
      </p:sp>
      <p:sp>
        <p:nvSpPr>
          <p:cNvPr id="4" name="Content Placeholder 3"/>
          <p:cNvSpPr>
            <a:spLocks noGrp="1"/>
          </p:cNvSpPr>
          <p:nvPr>
            <p:ph sz="half" idx="2"/>
          </p:nvPr>
        </p:nvSpPr>
        <p:spPr>
          <a:xfrm>
            <a:off x="0" y="1447800"/>
            <a:ext cx="4876800" cy="5410199"/>
          </a:xfrm>
        </p:spPr>
        <p:txBody>
          <a:bodyPr>
            <a:normAutofit lnSpcReduction="10000"/>
          </a:bodyPr>
          <a:lstStyle/>
          <a:p>
            <a:r>
              <a:rPr lang="en-US" dirty="0" smtClean="0"/>
              <a:t>The </a:t>
            </a:r>
            <a:r>
              <a:rPr lang="en-US" b="1" dirty="0" smtClean="0"/>
              <a:t>Nullification Crisis </a:t>
            </a:r>
            <a:r>
              <a:rPr lang="en-US" dirty="0" smtClean="0"/>
              <a:t>began over tariff passed by Congress</a:t>
            </a:r>
          </a:p>
          <a:p>
            <a:pPr lvl="1"/>
            <a:r>
              <a:rPr lang="en-US" b="1" dirty="0" smtClean="0"/>
              <a:t>South Carolina </a:t>
            </a:r>
            <a:r>
              <a:rPr lang="en-US" dirty="0" smtClean="0"/>
              <a:t>declared the tariff unconstitutional. </a:t>
            </a:r>
          </a:p>
          <a:p>
            <a:pPr lvl="2"/>
            <a:r>
              <a:rPr lang="en-US" dirty="0" smtClean="0"/>
              <a:t>(They also blocked the collection of the tax at their seaports.) </a:t>
            </a:r>
          </a:p>
          <a:p>
            <a:r>
              <a:rPr lang="en-US" b="1" dirty="0" smtClean="0"/>
              <a:t>Andrew Jackson came out against nullification </a:t>
            </a:r>
          </a:p>
          <a:p>
            <a:pPr lvl="1"/>
            <a:r>
              <a:rPr lang="en-US" dirty="0" smtClean="0"/>
              <a:t>Willing to use force to maintain the union</a:t>
            </a:r>
          </a:p>
          <a:p>
            <a:r>
              <a:rPr lang="en-US" b="1" dirty="0" smtClean="0"/>
              <a:t>John C. Calhoun supported nullification </a:t>
            </a:r>
          </a:p>
          <a:p>
            <a:pPr lvl="1"/>
            <a:r>
              <a:rPr lang="en-US" dirty="0" smtClean="0"/>
              <a:t>Proposed seceding from the Union</a:t>
            </a:r>
          </a:p>
          <a:p>
            <a:r>
              <a:rPr lang="en-US" b="1" dirty="0" smtClean="0"/>
              <a:t>End Result: </a:t>
            </a:r>
            <a:r>
              <a:rPr lang="en-US" dirty="0" smtClean="0"/>
              <a:t>A compromise tariff was passed and succession avoided</a:t>
            </a:r>
            <a:endParaRPr lang="en-US" dirty="0"/>
          </a:p>
        </p:txBody>
      </p:sp>
      <p:pic>
        <p:nvPicPr>
          <p:cNvPr id="39938" name="Picture 2" descr="tariff_sc.jpg"/>
          <p:cNvPicPr>
            <a:picLocks noChangeAspect="1" noChangeArrowheads="1"/>
          </p:cNvPicPr>
          <p:nvPr/>
        </p:nvPicPr>
        <p:blipFill>
          <a:blip r:embed="rId2" cstate="print"/>
          <a:srcRect/>
          <a:stretch>
            <a:fillRect/>
          </a:stretch>
        </p:blipFill>
        <p:spPr bwMode="auto">
          <a:xfrm>
            <a:off x="5506915" y="2419349"/>
            <a:ext cx="3619500" cy="2686051"/>
          </a:xfrm>
          <a:prstGeom prst="rect">
            <a:avLst/>
          </a:prstGeom>
          <a:noFill/>
        </p:spPr>
      </p:pic>
      <p:sp>
        <p:nvSpPr>
          <p:cNvPr id="8" name="Rectangle 7"/>
          <p:cNvSpPr/>
          <p:nvPr/>
        </p:nvSpPr>
        <p:spPr>
          <a:xfrm>
            <a:off x="5334000" y="5105400"/>
            <a:ext cx="3810000" cy="646331"/>
          </a:xfrm>
          <a:prstGeom prst="rect">
            <a:avLst/>
          </a:prstGeom>
        </p:spPr>
        <p:txBody>
          <a:bodyPr wrap="square">
            <a:spAutoFit/>
          </a:bodyPr>
          <a:lstStyle/>
          <a:p>
            <a:r>
              <a:rPr lang="en-US" dirty="0" smtClean="0">
                <a:solidFill>
                  <a:prstClr val="black"/>
                </a:solidFill>
              </a:rPr>
              <a:t> The state of South Carolina made an attempt in nullifying a federal law.</a:t>
            </a:r>
            <a:endParaRPr lang="en-US" dirty="0">
              <a:solidFill>
                <a:prstClr val="black"/>
              </a:solidFill>
            </a:endParaRPr>
          </a:p>
        </p:txBody>
      </p:sp>
    </p:spTree>
    <p:extLst>
      <p:ext uri="{BB962C8B-B14F-4D97-AF65-F5344CB8AC3E}">
        <p14:creationId xmlns:p14="http://schemas.microsoft.com/office/powerpoint/2010/main" val="37013497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US" sz="3200" b="1" dirty="0">
                <a:solidFill>
                  <a:prstClr val="black"/>
                </a:solidFill>
                <a:ea typeface="+mn-ea"/>
                <a:cs typeface="+mn-cs"/>
              </a:rPr>
              <a:t>“Can a state refuse to enforce a federal law passed by the United States Congress?” </a:t>
            </a:r>
            <a:endParaRPr lang="en-US" sz="3200" dirty="0"/>
          </a:p>
        </p:txBody>
      </p:sp>
      <p:sp>
        <p:nvSpPr>
          <p:cNvPr id="3" name="Text Placeholder 2"/>
          <p:cNvSpPr>
            <a:spLocks noGrp="1"/>
          </p:cNvSpPr>
          <p:nvPr>
            <p:ph type="body" idx="1"/>
          </p:nvPr>
        </p:nvSpPr>
        <p:spPr/>
        <p:txBody>
          <a:bodyPr/>
          <a:lstStyle/>
          <a:p>
            <a:r>
              <a:rPr lang="en-US" dirty="0" smtClean="0"/>
              <a:t>The Issue</a:t>
            </a:r>
            <a:endParaRPr lang="en-US" dirty="0"/>
          </a:p>
        </p:txBody>
      </p:sp>
      <p:sp>
        <p:nvSpPr>
          <p:cNvPr id="4" name="Content Placeholder 3"/>
          <p:cNvSpPr>
            <a:spLocks noGrp="1"/>
          </p:cNvSpPr>
          <p:nvPr>
            <p:ph sz="half" idx="2"/>
          </p:nvPr>
        </p:nvSpPr>
        <p:spPr/>
        <p:txBody>
          <a:bodyPr/>
          <a:lstStyle/>
          <a:p>
            <a:r>
              <a:rPr lang="en-US" dirty="0" smtClean="0"/>
              <a:t>The 10</a:t>
            </a:r>
            <a:r>
              <a:rPr lang="en-US" baseline="30000" dirty="0" smtClean="0"/>
              <a:t>th</a:t>
            </a:r>
            <a:r>
              <a:rPr lang="en-US" dirty="0" smtClean="0"/>
              <a:t> amendment grants States all the powers not reserved by the Federal gov’t or prohibited the States…</a:t>
            </a:r>
          </a:p>
          <a:p>
            <a:r>
              <a:rPr lang="en-US" dirty="0" smtClean="0"/>
              <a:t>Does this mean states can pass laws contradictory to Federal laws?</a:t>
            </a:r>
          </a:p>
          <a:p>
            <a:endParaRPr lang="en-US" dirty="0"/>
          </a:p>
        </p:txBody>
      </p:sp>
      <p:sp>
        <p:nvSpPr>
          <p:cNvPr id="5" name="Text Placeholder 4"/>
          <p:cNvSpPr>
            <a:spLocks noGrp="1"/>
          </p:cNvSpPr>
          <p:nvPr>
            <p:ph type="body" sz="quarter" idx="3"/>
          </p:nvPr>
        </p:nvSpPr>
        <p:spPr/>
        <p:txBody>
          <a:bodyPr/>
          <a:lstStyle/>
          <a:p>
            <a:r>
              <a:rPr lang="en-US" dirty="0" smtClean="0"/>
              <a:t>Current Events Connection</a:t>
            </a:r>
            <a:endParaRPr lang="en-US" dirty="0"/>
          </a:p>
        </p:txBody>
      </p:sp>
      <p:sp>
        <p:nvSpPr>
          <p:cNvPr id="6" name="Content Placeholder 5"/>
          <p:cNvSpPr>
            <a:spLocks noGrp="1"/>
          </p:cNvSpPr>
          <p:nvPr>
            <p:ph sz="quarter" idx="4"/>
          </p:nvPr>
        </p:nvSpPr>
        <p:spPr>
          <a:xfrm>
            <a:off x="4645025" y="2174874"/>
            <a:ext cx="4270375" cy="4683125"/>
          </a:xfrm>
        </p:spPr>
        <p:txBody>
          <a:bodyPr>
            <a:normAutofit fontScale="77500" lnSpcReduction="20000"/>
          </a:bodyPr>
          <a:lstStyle/>
          <a:p>
            <a:r>
              <a:rPr lang="en-US" dirty="0" smtClean="0"/>
              <a:t>March 2010 – 4 states have passed laws that nullify federal regulation on commerce within state boundaries </a:t>
            </a:r>
          </a:p>
          <a:p>
            <a:r>
              <a:rPr lang="en-US" dirty="0" smtClean="0"/>
              <a:t>Sanctuary Cities direct local police not to work with ICE or arrest anyone for being an illegal immigrant</a:t>
            </a:r>
          </a:p>
          <a:p>
            <a:r>
              <a:rPr lang="en-US" dirty="0" smtClean="0"/>
              <a:t>National Health Care nullification – 30 states have proposed laws &amp; 4 have passed laws that would nullify the national health care system </a:t>
            </a:r>
          </a:p>
          <a:p>
            <a:r>
              <a:rPr lang="en-US" dirty="0" smtClean="0"/>
              <a:t>16 states have passed laws allowing the use of medical marijuana &amp; as of 2012 2 states allow anyone 21 or older to posses an ounce for whatever purpose. </a:t>
            </a:r>
          </a:p>
          <a:p>
            <a:r>
              <a:rPr lang="en-US" dirty="0" smtClean="0"/>
              <a:t>As of 2013 27 states proposed laws nullifying federal authority over local firearms </a:t>
            </a:r>
            <a:endParaRPr lang="en-US" dirty="0"/>
          </a:p>
        </p:txBody>
      </p:sp>
      <p:sp>
        <p:nvSpPr>
          <p:cNvPr id="8" name="Rectangle 7"/>
          <p:cNvSpPr/>
          <p:nvPr/>
        </p:nvSpPr>
        <p:spPr>
          <a:xfrm>
            <a:off x="926384" y="5334000"/>
            <a:ext cx="3286604" cy="1323439"/>
          </a:xfrm>
          <a:prstGeom prst="rect">
            <a:avLst/>
          </a:prstGeom>
          <a:noFill/>
        </p:spPr>
        <p:txBody>
          <a:bodyPr wrap="none" lIns="91440" tIns="45720" rIns="91440" bIns="45720">
            <a:spAutoFit/>
          </a:bodyPr>
          <a:lstStyle/>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Pros &amp; Cons of</a:t>
            </a: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Nullification?</a:t>
            </a:r>
            <a:endPar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extLst>
      <p:ext uri="{BB962C8B-B14F-4D97-AF65-F5344CB8AC3E}">
        <p14:creationId xmlns:p14="http://schemas.microsoft.com/office/powerpoint/2010/main" val="13665326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905000"/>
            <a:ext cx="4040188" cy="639762"/>
          </a:xfrm>
        </p:spPr>
        <p:txBody>
          <a:bodyPr/>
          <a:lstStyle/>
          <a:p>
            <a:r>
              <a:rPr lang="en-US" dirty="0" smtClean="0"/>
              <a:t>Causes</a:t>
            </a:r>
            <a:endParaRPr lang="en-US" dirty="0"/>
          </a:p>
        </p:txBody>
      </p:sp>
      <p:sp>
        <p:nvSpPr>
          <p:cNvPr id="4" name="Content Placeholder 3"/>
          <p:cNvSpPr>
            <a:spLocks noGrp="1"/>
          </p:cNvSpPr>
          <p:nvPr>
            <p:ph sz="half" idx="2"/>
          </p:nvPr>
        </p:nvSpPr>
        <p:spPr>
          <a:xfrm>
            <a:off x="228600" y="2514600"/>
            <a:ext cx="3810000" cy="3810000"/>
          </a:xfrm>
        </p:spPr>
        <p:txBody>
          <a:bodyPr>
            <a:normAutofit/>
          </a:bodyPr>
          <a:lstStyle/>
          <a:p>
            <a:r>
              <a:rPr lang="en-US" b="1" dirty="0" smtClean="0"/>
              <a:t>Manifest Destiny</a:t>
            </a:r>
            <a:r>
              <a:rPr lang="en-US" dirty="0" smtClean="0"/>
              <a:t>: the belief that America is meant to spread west</a:t>
            </a:r>
          </a:p>
          <a:p>
            <a:r>
              <a:rPr lang="en-US" b="1" dirty="0" smtClean="0"/>
              <a:t>Americans begin to settle in the Texas region</a:t>
            </a:r>
          </a:p>
          <a:p>
            <a:pPr lvl="1"/>
            <a:r>
              <a:rPr lang="en-US" dirty="0" smtClean="0"/>
              <a:t>At 1</a:t>
            </a:r>
            <a:r>
              <a:rPr lang="en-US" baseline="30000" dirty="0" smtClean="0"/>
              <a:t>st</a:t>
            </a:r>
            <a:r>
              <a:rPr lang="en-US" dirty="0" smtClean="0"/>
              <a:t> encouraged by Mexican gov’t… but on the condition they follow Mexican laws</a:t>
            </a:r>
          </a:p>
          <a:p>
            <a:endParaRPr lang="en-US" dirty="0"/>
          </a:p>
        </p:txBody>
      </p:sp>
      <p:sp>
        <p:nvSpPr>
          <p:cNvPr id="5" name="Text Placeholder 4"/>
          <p:cNvSpPr>
            <a:spLocks noGrp="1"/>
          </p:cNvSpPr>
          <p:nvPr>
            <p:ph type="body" sz="quarter" idx="3"/>
          </p:nvPr>
        </p:nvSpPr>
        <p:spPr>
          <a:xfrm>
            <a:off x="4645025" y="1676400"/>
            <a:ext cx="4041775" cy="639762"/>
          </a:xfrm>
        </p:spPr>
        <p:txBody>
          <a:bodyPr/>
          <a:lstStyle/>
          <a:p>
            <a:r>
              <a:rPr lang="en-US" dirty="0" smtClean="0"/>
              <a:t>Outbreak of War Timeline</a:t>
            </a:r>
            <a:endParaRPr lang="en-US" dirty="0"/>
          </a:p>
        </p:txBody>
      </p:sp>
      <p:sp>
        <p:nvSpPr>
          <p:cNvPr id="6" name="Content Placeholder 5"/>
          <p:cNvSpPr>
            <a:spLocks noGrp="1"/>
          </p:cNvSpPr>
          <p:nvPr>
            <p:ph sz="quarter" idx="4"/>
          </p:nvPr>
        </p:nvSpPr>
        <p:spPr>
          <a:xfrm>
            <a:off x="4645025" y="2362201"/>
            <a:ext cx="4498975" cy="4495800"/>
          </a:xfrm>
        </p:spPr>
        <p:txBody>
          <a:bodyPr>
            <a:normAutofit fontScale="85000" lnSpcReduction="10000"/>
          </a:bodyPr>
          <a:lstStyle/>
          <a:p>
            <a:pPr marL="457200" indent="-457200">
              <a:buFont typeface="+mj-lt"/>
              <a:buAutoNum type="arabicPeriod"/>
            </a:pPr>
            <a:r>
              <a:rPr lang="en-US" b="1" dirty="0" smtClean="0"/>
              <a:t>Texans rebel</a:t>
            </a:r>
            <a:r>
              <a:rPr lang="en-US" dirty="0" smtClean="0"/>
              <a:t> against the gov’t in </a:t>
            </a:r>
            <a:r>
              <a:rPr lang="en-US" b="1" dirty="0" smtClean="0"/>
              <a:t>1835</a:t>
            </a:r>
          </a:p>
          <a:p>
            <a:pPr marL="457200" indent="-457200">
              <a:buFont typeface="+mj-lt"/>
              <a:buAutoNum type="arabicPeriod"/>
            </a:pPr>
            <a:r>
              <a:rPr lang="en-US" b="1" dirty="0" smtClean="0"/>
              <a:t>Declare independence in 1836</a:t>
            </a:r>
          </a:p>
          <a:p>
            <a:pPr marL="457200" indent="-457200">
              <a:buFont typeface="+mj-lt"/>
              <a:buAutoNum type="arabicPeriod"/>
            </a:pPr>
            <a:r>
              <a:rPr lang="en-US" dirty="0" smtClean="0"/>
              <a:t>Mexico retaliates by attacking </a:t>
            </a:r>
            <a:r>
              <a:rPr lang="en-US" b="1" dirty="0" smtClean="0"/>
              <a:t>the Alamo </a:t>
            </a:r>
          </a:p>
          <a:p>
            <a:pPr marL="457200" indent="-457200">
              <a:buFont typeface="+mj-lt"/>
              <a:buAutoNum type="arabicPeriod"/>
            </a:pPr>
            <a:r>
              <a:rPr lang="en-US" dirty="0" smtClean="0"/>
              <a:t>Generalissimo </a:t>
            </a:r>
            <a:r>
              <a:rPr lang="en-US" b="1" dirty="0" smtClean="0"/>
              <a:t>Santa Anna defeated</a:t>
            </a:r>
            <a:r>
              <a:rPr lang="en-US" dirty="0" smtClean="0"/>
              <a:t>… Surrenders Texas</a:t>
            </a:r>
          </a:p>
          <a:p>
            <a:pPr marL="457200" indent="-457200">
              <a:buFont typeface="+mj-lt"/>
              <a:buAutoNum type="arabicPeriod"/>
            </a:pPr>
            <a:r>
              <a:rPr lang="en-US" dirty="0" smtClean="0"/>
              <a:t>Mexico does not honor the peace treaty – no agreement on border</a:t>
            </a:r>
          </a:p>
          <a:p>
            <a:pPr marL="457200" indent="-457200">
              <a:buFont typeface="+mj-lt"/>
              <a:buAutoNum type="arabicPeriod"/>
            </a:pPr>
            <a:r>
              <a:rPr lang="en-US" b="1" dirty="0" smtClean="0"/>
              <a:t>Congress Annexes Texas in 1845</a:t>
            </a:r>
          </a:p>
          <a:p>
            <a:pPr marL="457200" indent="-457200">
              <a:buFont typeface="+mj-lt"/>
              <a:buAutoNum type="arabicPeriod"/>
            </a:pPr>
            <a:r>
              <a:rPr lang="en-US" b="1" dirty="0" smtClean="0"/>
              <a:t>President James Polk sends Troops </a:t>
            </a:r>
            <a:r>
              <a:rPr lang="en-US" dirty="0" smtClean="0"/>
              <a:t>to the contested borderland</a:t>
            </a:r>
          </a:p>
          <a:p>
            <a:pPr marL="457200" indent="-457200">
              <a:buFont typeface="+mj-lt"/>
              <a:buAutoNum type="arabicPeriod"/>
            </a:pPr>
            <a:r>
              <a:rPr lang="en-US" dirty="0" smtClean="0"/>
              <a:t>Border clash starts </a:t>
            </a:r>
            <a:r>
              <a:rPr lang="en-US" b="1" dirty="0" smtClean="0"/>
              <a:t>the Mexican-American War</a:t>
            </a:r>
            <a:endParaRPr lang="en-US" b="1" dirty="0"/>
          </a:p>
        </p:txBody>
      </p:sp>
      <p:pic>
        <p:nvPicPr>
          <p:cNvPr id="3078" name="Picture 6" descr="http://dig.lib.niu.edu/mexicanwar/images/mexicanamericanwarsplash_02.jpg"/>
          <p:cNvPicPr>
            <a:picLocks noChangeAspect="1" noChangeArrowheads="1"/>
          </p:cNvPicPr>
          <p:nvPr/>
        </p:nvPicPr>
        <p:blipFill>
          <a:blip r:embed="rId2" cstate="print"/>
          <a:srcRect/>
          <a:stretch>
            <a:fillRect/>
          </a:stretch>
        </p:blipFill>
        <p:spPr bwMode="auto">
          <a:xfrm>
            <a:off x="4724400" y="0"/>
            <a:ext cx="3619500" cy="1857376"/>
          </a:xfrm>
          <a:prstGeom prst="rect">
            <a:avLst/>
          </a:prstGeom>
          <a:noFill/>
        </p:spPr>
      </p:pic>
      <p:pic>
        <p:nvPicPr>
          <p:cNvPr id="3080" name="Picture 8" descr="http://dig.lib.niu.edu/mexicanwar/images/mexicanamericanwarsplash_01.jpg"/>
          <p:cNvPicPr>
            <a:picLocks noChangeAspect="1" noChangeArrowheads="1"/>
          </p:cNvPicPr>
          <p:nvPr/>
        </p:nvPicPr>
        <p:blipFill>
          <a:blip r:embed="rId3" cstate="print"/>
          <a:srcRect/>
          <a:stretch>
            <a:fillRect/>
          </a:stretch>
        </p:blipFill>
        <p:spPr bwMode="auto">
          <a:xfrm>
            <a:off x="1104900" y="0"/>
            <a:ext cx="3619500" cy="1857376"/>
          </a:xfrm>
          <a:prstGeom prst="rect">
            <a:avLst/>
          </a:prstGeom>
          <a:noFill/>
        </p:spPr>
      </p:pic>
    </p:spTree>
    <p:extLst>
      <p:ext uri="{BB962C8B-B14F-4D97-AF65-F5344CB8AC3E}">
        <p14:creationId xmlns:p14="http://schemas.microsoft.com/office/powerpoint/2010/main" val="40700711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4267200" cy="563562"/>
          </a:xfrm>
        </p:spPr>
        <p:txBody>
          <a:bodyPr>
            <a:normAutofit fontScale="90000"/>
          </a:bodyPr>
          <a:lstStyle/>
          <a:p>
            <a:r>
              <a:rPr lang="en-US" dirty="0" smtClean="0"/>
              <a:t>Polk and Manifest Destiny</a:t>
            </a:r>
            <a:endParaRPr lang="en-US" dirty="0"/>
          </a:p>
        </p:txBody>
      </p:sp>
      <p:sp>
        <p:nvSpPr>
          <p:cNvPr id="3" name="Text Placeholder 2"/>
          <p:cNvSpPr>
            <a:spLocks noGrp="1"/>
          </p:cNvSpPr>
          <p:nvPr>
            <p:ph type="body" idx="1"/>
          </p:nvPr>
        </p:nvSpPr>
        <p:spPr>
          <a:xfrm>
            <a:off x="228600" y="1535113"/>
            <a:ext cx="4268788" cy="639762"/>
          </a:xfrm>
        </p:spPr>
        <p:txBody>
          <a:bodyPr>
            <a:normAutofit fontScale="92500"/>
          </a:bodyPr>
          <a:lstStyle/>
          <a:p>
            <a:r>
              <a:rPr lang="en-US" dirty="0" smtClean="0"/>
              <a:t>When should a country go to war?</a:t>
            </a:r>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a:xfrm>
            <a:off x="4724400" y="3886200"/>
            <a:ext cx="4041775" cy="639762"/>
          </a:xfrm>
        </p:spPr>
        <p:txBody>
          <a:bodyPr/>
          <a:lstStyle/>
          <a:p>
            <a:r>
              <a:rPr lang="en-US" dirty="0" smtClean="0"/>
              <a:t>Discussion Question</a:t>
            </a:r>
            <a:endParaRPr lang="en-US" dirty="0"/>
          </a:p>
        </p:txBody>
      </p:sp>
      <p:sp>
        <p:nvSpPr>
          <p:cNvPr id="6" name="Content Placeholder 5"/>
          <p:cNvSpPr>
            <a:spLocks noGrp="1"/>
          </p:cNvSpPr>
          <p:nvPr>
            <p:ph sz="quarter" idx="4"/>
          </p:nvPr>
        </p:nvSpPr>
        <p:spPr>
          <a:xfrm>
            <a:off x="4645025" y="4495799"/>
            <a:ext cx="4041775" cy="1630363"/>
          </a:xfrm>
        </p:spPr>
        <p:txBody>
          <a:bodyPr>
            <a:normAutofit fontScale="92500"/>
          </a:bodyPr>
          <a:lstStyle/>
          <a:p>
            <a:r>
              <a:rPr lang="en-US" dirty="0" smtClean="0"/>
              <a:t>Was Manifest Destiny a new idea or merely a new term for a well established American pattern of expansion?</a:t>
            </a:r>
            <a:endParaRPr lang="en-US" dirty="0"/>
          </a:p>
        </p:txBody>
      </p:sp>
      <p:pic>
        <p:nvPicPr>
          <p:cNvPr id="1026" name="Picture 2" descr="http://upload.wikimedia.org/wikipedia/commons/thumb/e/eb/Wpdms_republic_of_texas.svg/220px-Wpdms_republic_of_texas.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0152"/>
            <a:ext cx="3124200" cy="384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3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9600"/>
            <a:ext cx="3376246" cy="2031325"/>
          </a:xfrm>
          <a:prstGeom prst="rect">
            <a:avLst/>
          </a:prstGeom>
        </p:spPr>
        <p:txBody>
          <a:bodyPr wrap="square">
            <a:spAutoFit/>
          </a:bodyPr>
          <a:lstStyle/>
          <a:p>
            <a:r>
              <a:rPr lang="en-US" b="1" dirty="0" smtClean="0">
                <a:solidFill>
                  <a:prstClr val="black"/>
                </a:solidFill>
              </a:rPr>
              <a:t>Effects of the War – Territory exchanged: </a:t>
            </a:r>
            <a:endParaRPr lang="en-US" b="1" dirty="0">
              <a:solidFill>
                <a:prstClr val="black"/>
              </a:solidFill>
            </a:endParaRPr>
          </a:p>
          <a:p>
            <a:pPr marL="342900" indent="-342900">
              <a:buFontTx/>
              <a:buAutoNum type="arabicPeriod"/>
            </a:pPr>
            <a:r>
              <a:rPr lang="en-US" dirty="0" smtClean="0">
                <a:solidFill>
                  <a:prstClr val="black"/>
                </a:solidFill>
              </a:rPr>
              <a:t>The Mexican </a:t>
            </a:r>
            <a:r>
              <a:rPr lang="en-US" dirty="0">
                <a:solidFill>
                  <a:prstClr val="black"/>
                </a:solidFill>
              </a:rPr>
              <a:t>territorial claims relinquished in the Treaty of Guadalupe Hidalgo in </a:t>
            </a:r>
            <a:r>
              <a:rPr lang="en-US" dirty="0" smtClean="0">
                <a:solidFill>
                  <a:prstClr val="black"/>
                </a:solidFill>
              </a:rPr>
              <a:t>white.</a:t>
            </a:r>
          </a:p>
          <a:p>
            <a:pPr marL="342900" indent="-342900">
              <a:buFontTx/>
              <a:buAutoNum type="arabicPeriod"/>
            </a:pPr>
            <a:endParaRPr lang="en-US" dirty="0" smtClean="0">
              <a:solidFill>
                <a:prstClr val="black"/>
              </a:solidFill>
            </a:endParaRPr>
          </a:p>
          <a:p>
            <a:pPr marL="342900" indent="-342900">
              <a:buFontTx/>
              <a:buAutoNum type="arabicPeriod"/>
            </a:pPr>
            <a:r>
              <a:rPr lang="en-US" dirty="0" smtClean="0">
                <a:solidFill>
                  <a:prstClr val="black"/>
                </a:solidFill>
              </a:rPr>
              <a:t>Gadsden Purchase in brown </a:t>
            </a:r>
            <a:endParaRPr lang="en-US" dirty="0">
              <a:solidFill>
                <a:prstClr val="black"/>
              </a:solidFill>
            </a:endParaRPr>
          </a:p>
        </p:txBody>
      </p:sp>
      <p:pic>
        <p:nvPicPr>
          <p:cNvPr id="2054" name="Picture 6" descr="File:Mexican Cession in Mexican View.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246" y="-29308"/>
            <a:ext cx="8006862" cy="7053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2467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Mexican American War</a:t>
            </a:r>
            <a:br>
              <a:rPr lang="en-US" dirty="0" smtClean="0"/>
            </a:br>
            <a:r>
              <a:rPr lang="en-US" sz="2400" dirty="0" smtClean="0"/>
              <a:t>What were the effects of the Mexican American War?</a:t>
            </a:r>
            <a:endParaRPr lang="en-US" dirty="0"/>
          </a:p>
        </p:txBody>
      </p:sp>
      <p:sp>
        <p:nvSpPr>
          <p:cNvPr id="3" name="Text Placeholder 2"/>
          <p:cNvSpPr>
            <a:spLocks noGrp="1"/>
          </p:cNvSpPr>
          <p:nvPr>
            <p:ph type="body" idx="1"/>
          </p:nvPr>
        </p:nvSpPr>
        <p:spPr>
          <a:xfrm>
            <a:off x="304800" y="1066800"/>
            <a:ext cx="4192588" cy="639762"/>
          </a:xfrm>
        </p:spPr>
        <p:txBody>
          <a:bodyPr/>
          <a:lstStyle/>
          <a:p>
            <a:r>
              <a:rPr lang="en-US" dirty="0" smtClean="0"/>
              <a:t>Effects</a:t>
            </a:r>
            <a:endParaRPr lang="en-US" dirty="0"/>
          </a:p>
        </p:txBody>
      </p:sp>
      <p:sp>
        <p:nvSpPr>
          <p:cNvPr id="4" name="Content Placeholder 3"/>
          <p:cNvSpPr>
            <a:spLocks noGrp="1"/>
          </p:cNvSpPr>
          <p:nvPr>
            <p:ph sz="half" idx="2"/>
          </p:nvPr>
        </p:nvSpPr>
        <p:spPr>
          <a:xfrm>
            <a:off x="152400" y="1676401"/>
            <a:ext cx="4876800" cy="5181600"/>
          </a:xfrm>
        </p:spPr>
        <p:txBody>
          <a:bodyPr>
            <a:normAutofit fontScale="92500" lnSpcReduction="10000"/>
          </a:bodyPr>
          <a:lstStyle/>
          <a:p>
            <a:r>
              <a:rPr lang="en-US" b="1" dirty="0" smtClean="0"/>
              <a:t>The Treaty of Guadeloupe Hidalgo</a:t>
            </a:r>
            <a:r>
              <a:rPr lang="en-US" dirty="0" smtClean="0"/>
              <a:t>, US gains territory (but will it be slave or free?)</a:t>
            </a:r>
          </a:p>
          <a:p>
            <a:pPr lvl="1"/>
            <a:r>
              <a:rPr lang="en-US" dirty="0" smtClean="0"/>
              <a:t>Rio grade is the new southern border of Texas</a:t>
            </a:r>
          </a:p>
          <a:p>
            <a:r>
              <a:rPr lang="en-US" b="1" dirty="0" smtClean="0"/>
              <a:t>Wilmot Proviso </a:t>
            </a:r>
          </a:p>
          <a:p>
            <a:pPr lvl="1"/>
            <a:r>
              <a:rPr lang="en-US" dirty="0" smtClean="0"/>
              <a:t>Would have banned slavery in any area gained from the war…failed to pass</a:t>
            </a:r>
          </a:p>
          <a:p>
            <a:r>
              <a:rPr lang="en-US" dirty="0" smtClean="0"/>
              <a:t>Mexican-Americans stripped of land and rights</a:t>
            </a:r>
          </a:p>
          <a:p>
            <a:r>
              <a:rPr lang="en-US" dirty="0" smtClean="0"/>
              <a:t>Native Americans terrorized and killed</a:t>
            </a:r>
          </a:p>
          <a:p>
            <a:r>
              <a:rPr lang="en-US" dirty="0" smtClean="0"/>
              <a:t>California Gold rush led to debate over slavery</a:t>
            </a:r>
          </a:p>
          <a:p>
            <a:pPr lvl="1"/>
            <a:r>
              <a:rPr lang="en-US" dirty="0" smtClean="0"/>
              <a:t>California finds gold</a:t>
            </a:r>
            <a:r>
              <a:rPr lang="en-US" dirty="0" smtClean="0">
                <a:sym typeface="Wingdings" pitchFamily="2" charset="2"/>
              </a:rPr>
              <a:t> population boom  apply for statehood  debate over slavery</a:t>
            </a:r>
            <a:endParaRPr lang="en-US" dirty="0"/>
          </a:p>
        </p:txBody>
      </p:sp>
      <p:sp>
        <p:nvSpPr>
          <p:cNvPr id="5" name="Text Placeholder 4"/>
          <p:cNvSpPr>
            <a:spLocks noGrp="1"/>
          </p:cNvSpPr>
          <p:nvPr>
            <p:ph type="body" sz="quarter" idx="3"/>
          </p:nvPr>
        </p:nvSpPr>
        <p:spPr>
          <a:xfrm>
            <a:off x="6324600" y="1535113"/>
            <a:ext cx="2362200" cy="639762"/>
          </a:xfrm>
        </p:spPr>
        <p:txBody>
          <a:bodyPr/>
          <a:lstStyle/>
          <a:p>
            <a:r>
              <a:rPr lang="en-US" dirty="0" smtClean="0"/>
              <a:t>Discussion</a:t>
            </a:r>
            <a:endParaRPr lang="en-US" dirty="0"/>
          </a:p>
        </p:txBody>
      </p:sp>
      <p:sp>
        <p:nvSpPr>
          <p:cNvPr id="6" name="Content Placeholder 5"/>
          <p:cNvSpPr>
            <a:spLocks noGrp="1"/>
          </p:cNvSpPr>
          <p:nvPr>
            <p:ph sz="quarter" idx="4"/>
          </p:nvPr>
        </p:nvSpPr>
        <p:spPr>
          <a:xfrm>
            <a:off x="5791200" y="2174875"/>
            <a:ext cx="3429000" cy="3951288"/>
          </a:xfrm>
        </p:spPr>
        <p:txBody>
          <a:bodyPr>
            <a:normAutofit/>
          </a:bodyPr>
          <a:lstStyle/>
          <a:p>
            <a:pPr marL="0" indent="0">
              <a:buNone/>
            </a:pPr>
            <a:r>
              <a:rPr lang="en-US" dirty="0" smtClean="0">
                <a:solidFill>
                  <a:srgbClr val="000000"/>
                </a:solidFill>
              </a:rPr>
              <a:t>Can it </a:t>
            </a:r>
            <a:r>
              <a:rPr lang="en-US" dirty="0">
                <a:solidFill>
                  <a:srgbClr val="000000"/>
                </a:solidFill>
              </a:rPr>
              <a:t>be said the effects of the war put America on a disastrous path to war?</a:t>
            </a:r>
            <a:endParaRPr lang="en-US" dirty="0"/>
          </a:p>
        </p:txBody>
      </p:sp>
    </p:spTree>
    <p:extLst>
      <p:ext uri="{BB962C8B-B14F-4D97-AF65-F5344CB8AC3E}">
        <p14:creationId xmlns:p14="http://schemas.microsoft.com/office/powerpoint/2010/main" val="180022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34962"/>
          </a:xfrm>
        </p:spPr>
        <p:txBody>
          <a:bodyPr>
            <a:normAutofit fontScale="90000"/>
          </a:bodyPr>
          <a:lstStyle/>
          <a:p>
            <a:r>
              <a:rPr lang="en-US" dirty="0" smtClean="0"/>
              <a:t>Manifest Destiny</a:t>
            </a:r>
            <a:endParaRPr lang="en-US" dirty="0"/>
          </a:p>
        </p:txBody>
      </p:sp>
      <p:sp>
        <p:nvSpPr>
          <p:cNvPr id="3" name="Content Placeholder 2"/>
          <p:cNvSpPr>
            <a:spLocks noGrp="1"/>
          </p:cNvSpPr>
          <p:nvPr>
            <p:ph idx="1"/>
          </p:nvPr>
        </p:nvSpPr>
        <p:spPr>
          <a:xfrm>
            <a:off x="914400" y="685799"/>
            <a:ext cx="7696200" cy="1905001"/>
          </a:xfrm>
        </p:spPr>
        <p:txBody>
          <a:bodyPr/>
          <a:lstStyle/>
          <a:p>
            <a:r>
              <a:rPr lang="en-US" dirty="0" smtClean="0"/>
              <a:t>How has the idea of Manifest Destiny shaped the American character?</a:t>
            </a:r>
            <a:endParaRPr lang="en-US" dirty="0"/>
          </a:p>
        </p:txBody>
      </p:sp>
      <p:pic>
        <p:nvPicPr>
          <p:cNvPr id="6146" name="Picture 2" descr="http://howlingforjustice.files.wordpress.com/2010/07/manifest-destiny1.jpg"/>
          <p:cNvPicPr>
            <a:picLocks noChangeAspect="1" noChangeArrowheads="1"/>
          </p:cNvPicPr>
          <p:nvPr/>
        </p:nvPicPr>
        <p:blipFill>
          <a:blip r:embed="rId2" cstate="print"/>
          <a:srcRect/>
          <a:stretch>
            <a:fillRect/>
          </a:stretch>
        </p:blipFill>
        <p:spPr bwMode="auto">
          <a:xfrm>
            <a:off x="838200" y="2562225"/>
            <a:ext cx="7620000" cy="4295775"/>
          </a:xfrm>
          <a:prstGeom prst="rect">
            <a:avLst/>
          </a:prstGeom>
          <a:noFill/>
        </p:spPr>
      </p:pic>
    </p:spTree>
    <p:extLst>
      <p:ext uri="{BB962C8B-B14F-4D97-AF65-F5344CB8AC3E}">
        <p14:creationId xmlns:p14="http://schemas.microsoft.com/office/powerpoint/2010/main" val="14456560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258762"/>
          </a:xfrm>
        </p:spPr>
        <p:txBody>
          <a:bodyPr>
            <a:normAutofit fontScale="90000"/>
          </a:bodyPr>
          <a:lstStyle/>
          <a:p>
            <a:r>
              <a:rPr lang="en-US" dirty="0" smtClean="0"/>
              <a:t>Your Turn to Practice - Homework</a:t>
            </a:r>
            <a:endParaRPr lang="en-US" dirty="0"/>
          </a:p>
        </p:txBody>
      </p:sp>
      <p:sp>
        <p:nvSpPr>
          <p:cNvPr id="4" name="Rectangle 3"/>
          <p:cNvSpPr/>
          <p:nvPr/>
        </p:nvSpPr>
        <p:spPr>
          <a:xfrm>
            <a:off x="-76200" y="3164681"/>
            <a:ext cx="9372600" cy="3693319"/>
          </a:xfrm>
          <a:prstGeom prst="rect">
            <a:avLst/>
          </a:prstGeom>
          <a:ln>
            <a:solidFill>
              <a:schemeClr val="accent1"/>
            </a:solidFill>
          </a:ln>
        </p:spPr>
        <p:txBody>
          <a:bodyPr wrap="square">
            <a:spAutoFit/>
          </a:bodyPr>
          <a:lstStyle/>
          <a:p>
            <a:r>
              <a:rPr lang="en-US" b="1" u="sng" dirty="0" smtClean="0">
                <a:effectLst/>
                <a:latin typeface="Times New Roman"/>
                <a:ea typeface="Times New Roman"/>
              </a:rPr>
              <a:t>Reading Skills: </a:t>
            </a:r>
          </a:p>
          <a:p>
            <a:r>
              <a:rPr lang="en-US" b="1" dirty="0" smtClean="0">
                <a:effectLst/>
                <a:latin typeface="Times New Roman"/>
                <a:ea typeface="Times New Roman"/>
              </a:rPr>
              <a:t>As you read the text, you should be able to </a:t>
            </a:r>
            <a:endParaRPr lang="en-US" dirty="0" smtClean="0">
              <a:effectLst/>
              <a:latin typeface="Times New Roman"/>
              <a:ea typeface="Times New Roman"/>
            </a:endParaRPr>
          </a:p>
          <a:p>
            <a:pPr marL="342900" marR="0" lvl="0" indent="-342900">
              <a:spcBef>
                <a:spcPts val="0"/>
              </a:spcBef>
              <a:spcAft>
                <a:spcPts val="0"/>
              </a:spcAft>
              <a:buFont typeface="Times New Roman"/>
              <a:buChar char="-"/>
            </a:pPr>
            <a:r>
              <a:rPr lang="en-US" dirty="0" smtClean="0">
                <a:effectLst/>
                <a:latin typeface="Times New Roman"/>
                <a:ea typeface="Times New Roman"/>
              </a:rPr>
              <a:t>Understand and apply the key ideas, concepts, people and vocabulary.</a:t>
            </a:r>
          </a:p>
          <a:p>
            <a:pPr marL="342900" marR="0" lvl="0" indent="-342900">
              <a:spcBef>
                <a:spcPts val="0"/>
              </a:spcBef>
              <a:spcAft>
                <a:spcPts val="0"/>
              </a:spcAft>
              <a:buFont typeface="Times New Roman"/>
              <a:buChar char="-"/>
            </a:pPr>
            <a:r>
              <a:rPr lang="en-US" dirty="0" smtClean="0">
                <a:effectLst/>
                <a:latin typeface="Times New Roman"/>
                <a:ea typeface="Times New Roman"/>
              </a:rPr>
              <a:t>Also, you should start to get comfortable with making additional connections to the material in class, and to your life. </a:t>
            </a:r>
          </a:p>
          <a:p>
            <a:r>
              <a:rPr lang="en-US" dirty="0" smtClean="0">
                <a:effectLst/>
                <a:latin typeface="Times New Roman"/>
                <a:ea typeface="Times New Roman"/>
              </a:rPr>
              <a:t> </a:t>
            </a:r>
          </a:p>
          <a:p>
            <a:r>
              <a:rPr lang="en-US" dirty="0" smtClean="0">
                <a:effectLst/>
                <a:latin typeface="Times New Roman"/>
                <a:ea typeface="Times New Roman"/>
              </a:rPr>
              <a:t>When you read a section</a:t>
            </a:r>
          </a:p>
          <a:p>
            <a:pPr marL="342900" marR="0" lvl="0" indent="-342900">
              <a:spcBef>
                <a:spcPts val="0"/>
              </a:spcBef>
              <a:spcAft>
                <a:spcPts val="0"/>
              </a:spcAft>
              <a:buFont typeface="Symbol"/>
              <a:buChar char=""/>
              <a:tabLst>
                <a:tab pos="457200" algn="l"/>
              </a:tabLst>
            </a:pPr>
            <a:r>
              <a:rPr lang="en-US" b="1" dirty="0" smtClean="0">
                <a:effectLst/>
                <a:latin typeface="Times New Roman"/>
                <a:ea typeface="Times New Roman"/>
              </a:rPr>
              <a:t>Read the title of the section.</a:t>
            </a:r>
            <a:r>
              <a:rPr lang="en-US" dirty="0" smtClean="0">
                <a:effectLst/>
                <a:latin typeface="Times New Roman"/>
                <a:ea typeface="Times New Roman"/>
              </a:rPr>
              <a:t> This is a quick way to know right away what you will be reading.</a:t>
            </a:r>
          </a:p>
          <a:p>
            <a:pPr marL="342900" marR="0" lvl="0" indent="-342900">
              <a:spcBef>
                <a:spcPts val="0"/>
              </a:spcBef>
              <a:spcAft>
                <a:spcPts val="0"/>
              </a:spcAft>
              <a:buFont typeface="Symbol"/>
              <a:buChar char=""/>
              <a:tabLst>
                <a:tab pos="457200" algn="l"/>
              </a:tabLst>
            </a:pPr>
            <a:r>
              <a:rPr lang="en-US" b="1" dirty="0" smtClean="0">
                <a:effectLst/>
                <a:latin typeface="Times New Roman"/>
                <a:ea typeface="Times New Roman"/>
              </a:rPr>
              <a:t>Read the focus question:</a:t>
            </a:r>
            <a:r>
              <a:rPr lang="en-US" dirty="0" smtClean="0">
                <a:effectLst/>
                <a:latin typeface="Times New Roman"/>
                <a:ea typeface="Times New Roman"/>
              </a:rPr>
              <a:t> Have this in your mind as you read and mentally answer it as you go.</a:t>
            </a:r>
          </a:p>
          <a:p>
            <a:pPr marL="342900" marR="0" lvl="0" indent="-342900">
              <a:spcBef>
                <a:spcPts val="0"/>
              </a:spcBef>
              <a:spcAft>
                <a:spcPts val="0"/>
              </a:spcAft>
              <a:buFont typeface="Symbol"/>
              <a:buChar char=""/>
              <a:tabLst>
                <a:tab pos="457200" algn="l"/>
              </a:tabLst>
            </a:pPr>
            <a:r>
              <a:rPr lang="en-US" b="1" dirty="0" smtClean="0">
                <a:effectLst/>
                <a:latin typeface="Times New Roman"/>
                <a:ea typeface="Times New Roman"/>
              </a:rPr>
              <a:t>Read the objectives</a:t>
            </a:r>
            <a:r>
              <a:rPr lang="en-US" dirty="0" smtClean="0">
                <a:effectLst/>
                <a:latin typeface="Times New Roman"/>
                <a:ea typeface="Times New Roman"/>
              </a:rPr>
              <a:t>: They tell you exactly what you will learn. </a:t>
            </a:r>
          </a:p>
          <a:p>
            <a:pPr marL="457200" marR="0">
              <a:spcBef>
                <a:spcPts val="0"/>
              </a:spcBef>
              <a:spcAft>
                <a:spcPts val="0"/>
              </a:spcAft>
            </a:pPr>
            <a:r>
              <a:rPr lang="en-US" dirty="0" smtClean="0">
                <a:effectLst/>
                <a:latin typeface="Times New Roman"/>
                <a:ea typeface="Times New Roman"/>
              </a:rPr>
              <a:t> </a:t>
            </a:r>
          </a:p>
          <a:p>
            <a:pPr marL="342900" marR="0" lvl="0" indent="-342900">
              <a:spcBef>
                <a:spcPts val="0"/>
              </a:spcBef>
              <a:spcAft>
                <a:spcPts val="0"/>
              </a:spcAft>
              <a:buFont typeface="Symbol"/>
              <a:buChar char=""/>
              <a:tabLst>
                <a:tab pos="457200" algn="l"/>
              </a:tabLst>
            </a:pPr>
            <a:r>
              <a:rPr lang="en-US" dirty="0" smtClean="0">
                <a:effectLst/>
                <a:latin typeface="Times New Roman"/>
                <a:ea typeface="Times New Roman"/>
              </a:rPr>
              <a:t>After you read a section, before you move on, take less than 1 minute to ask yourself what was that about? Can you can answer the focus question? </a:t>
            </a:r>
            <a:endParaRPr lang="en-US" dirty="0">
              <a:effectLst/>
              <a:latin typeface="Times New Roman"/>
              <a:ea typeface="Times New Roman"/>
            </a:endParaRPr>
          </a:p>
        </p:txBody>
      </p:sp>
      <p:sp>
        <p:nvSpPr>
          <p:cNvPr id="6" name="TextBox 5"/>
          <p:cNvSpPr txBox="1"/>
          <p:nvPr/>
        </p:nvSpPr>
        <p:spPr>
          <a:xfrm>
            <a:off x="304800" y="499408"/>
            <a:ext cx="8610600" cy="2308324"/>
          </a:xfrm>
          <a:prstGeom prst="rect">
            <a:avLst/>
          </a:prstGeom>
          <a:noFill/>
          <a:ln>
            <a:solidFill>
              <a:schemeClr val="accent1"/>
            </a:solidFill>
          </a:ln>
        </p:spPr>
        <p:txBody>
          <a:bodyPr wrap="square" rtlCol="0">
            <a:spAutoFit/>
          </a:bodyPr>
          <a:lstStyle/>
          <a:p>
            <a:r>
              <a:rPr lang="en-US" sz="2400" b="1" u="sng" dirty="0" smtClean="0"/>
              <a:t>Task: </a:t>
            </a:r>
          </a:p>
          <a:p>
            <a:r>
              <a:rPr lang="en-US" sz="2400" dirty="0" smtClean="0"/>
              <a:t>1. With your partner read Chapter 4, Section 1. </a:t>
            </a:r>
            <a:endParaRPr lang="en-US" sz="2400" dirty="0"/>
          </a:p>
          <a:p>
            <a:pPr marL="342900" indent="-342900">
              <a:buAutoNum type="arabicPeriod" startAt="2"/>
            </a:pPr>
            <a:r>
              <a:rPr lang="en-US" sz="2400" dirty="0" smtClean="0"/>
              <a:t>Pick a Notes format and create a notes page for your assigned section</a:t>
            </a:r>
          </a:p>
          <a:p>
            <a:pPr marL="342900" indent="-342900">
              <a:buAutoNum type="arabicPeriod" startAt="2"/>
            </a:pPr>
            <a:r>
              <a:rPr lang="en-US" sz="2400" b="1" dirty="0" smtClean="0"/>
              <a:t>On separate sheet of paper write what you and your partner think are the top 5 causes of the American Revolution</a:t>
            </a:r>
          </a:p>
        </p:txBody>
      </p:sp>
    </p:spTree>
    <p:extLst>
      <p:ext uri="{BB962C8B-B14F-4D97-AF65-F5344CB8AC3E}">
        <p14:creationId xmlns:p14="http://schemas.microsoft.com/office/powerpoint/2010/main" val="10232987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legendaryauctions.com/ItemImages/000081/73178_lg.jpe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199"/>
            <a:ext cx="10956017" cy="854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888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2400" b="1" dirty="0" smtClean="0"/>
              <a:t>Sectional Differences Develop</a:t>
            </a:r>
            <a:r>
              <a:rPr lang="en-US" sz="2400" dirty="0" smtClean="0"/>
              <a:t/>
            </a:r>
            <a:br>
              <a:rPr lang="en-US" sz="2400" dirty="0" smtClean="0"/>
            </a:br>
            <a:r>
              <a:rPr lang="en-US" sz="2400" dirty="0">
                <a:solidFill>
                  <a:srgbClr val="000000"/>
                </a:solidFill>
              </a:rPr>
              <a:t>How did the North and the South differ during the 1800's?</a:t>
            </a:r>
            <a:endParaRPr lang="en-US" sz="2400" dirty="0"/>
          </a:p>
        </p:txBody>
      </p:sp>
      <p:sp>
        <p:nvSpPr>
          <p:cNvPr id="3" name="Text Placeholder 2"/>
          <p:cNvSpPr>
            <a:spLocks noGrp="1"/>
          </p:cNvSpPr>
          <p:nvPr>
            <p:ph type="body" idx="1"/>
          </p:nvPr>
        </p:nvSpPr>
        <p:spPr>
          <a:xfrm>
            <a:off x="152400" y="990600"/>
            <a:ext cx="4040188" cy="639762"/>
          </a:xfrm>
        </p:spPr>
        <p:txBody>
          <a:bodyPr/>
          <a:lstStyle/>
          <a:p>
            <a:r>
              <a:rPr lang="en-US" dirty="0" smtClean="0"/>
              <a:t>North</a:t>
            </a:r>
            <a:endParaRPr lang="en-US" dirty="0"/>
          </a:p>
        </p:txBody>
      </p:sp>
      <p:sp>
        <p:nvSpPr>
          <p:cNvPr id="4" name="Content Placeholder 3"/>
          <p:cNvSpPr>
            <a:spLocks noGrp="1"/>
          </p:cNvSpPr>
          <p:nvPr>
            <p:ph sz="half" idx="2"/>
          </p:nvPr>
        </p:nvSpPr>
        <p:spPr>
          <a:xfrm>
            <a:off x="0" y="1524000"/>
            <a:ext cx="4040188" cy="3951288"/>
          </a:xfrm>
        </p:spPr>
        <p:txBody>
          <a:bodyPr/>
          <a:lstStyle/>
          <a:p>
            <a:r>
              <a:rPr lang="en-US" dirty="0" smtClean="0">
                <a:solidFill>
                  <a:srgbClr val="000000"/>
                </a:solidFill>
              </a:rPr>
              <a:t>Industrialized Quickly</a:t>
            </a:r>
            <a:endParaRPr lang="en-US" dirty="0">
              <a:solidFill>
                <a:srgbClr val="000000"/>
              </a:solidFill>
            </a:endParaRPr>
          </a:p>
          <a:p>
            <a:r>
              <a:rPr lang="en-US" dirty="0" smtClean="0">
                <a:solidFill>
                  <a:srgbClr val="000000"/>
                </a:solidFill>
              </a:rPr>
              <a:t>Cities grew</a:t>
            </a:r>
            <a:endParaRPr lang="en-US" dirty="0">
              <a:solidFill>
                <a:srgbClr val="000000"/>
              </a:solidFill>
            </a:endParaRPr>
          </a:p>
          <a:p>
            <a:r>
              <a:rPr lang="en-US" dirty="0" smtClean="0">
                <a:solidFill>
                  <a:srgbClr val="000000"/>
                </a:solidFill>
              </a:rPr>
              <a:t>Middle </a:t>
            </a:r>
            <a:r>
              <a:rPr lang="en-US" dirty="0">
                <a:solidFill>
                  <a:srgbClr val="000000"/>
                </a:solidFill>
              </a:rPr>
              <a:t>Class was </a:t>
            </a:r>
            <a:r>
              <a:rPr lang="en-US" dirty="0" smtClean="0">
                <a:solidFill>
                  <a:srgbClr val="000000"/>
                </a:solidFill>
              </a:rPr>
              <a:t>created</a:t>
            </a:r>
            <a:endParaRPr lang="en-US" dirty="0">
              <a:solidFill>
                <a:srgbClr val="000000"/>
              </a:solidFill>
            </a:endParaRPr>
          </a:p>
          <a:p>
            <a:r>
              <a:rPr lang="en-US" dirty="0" smtClean="0">
                <a:solidFill>
                  <a:srgbClr val="000000"/>
                </a:solidFill>
              </a:rPr>
              <a:t>Wave </a:t>
            </a:r>
            <a:r>
              <a:rPr lang="en-US" dirty="0">
                <a:solidFill>
                  <a:srgbClr val="000000"/>
                </a:solidFill>
              </a:rPr>
              <a:t>of immigrants arrive</a:t>
            </a:r>
            <a:endParaRPr lang="en-US" dirty="0"/>
          </a:p>
        </p:txBody>
      </p:sp>
      <p:sp>
        <p:nvSpPr>
          <p:cNvPr id="5" name="Text Placeholder 4"/>
          <p:cNvSpPr>
            <a:spLocks noGrp="1"/>
          </p:cNvSpPr>
          <p:nvPr>
            <p:ph type="body" sz="quarter" idx="3"/>
          </p:nvPr>
        </p:nvSpPr>
        <p:spPr>
          <a:xfrm>
            <a:off x="5026025" y="990600"/>
            <a:ext cx="4041775" cy="639762"/>
          </a:xfrm>
        </p:spPr>
        <p:txBody>
          <a:bodyPr/>
          <a:lstStyle/>
          <a:p>
            <a:r>
              <a:rPr lang="en-US" dirty="0" smtClean="0"/>
              <a:t>South</a:t>
            </a:r>
            <a:endParaRPr lang="en-US" dirty="0"/>
          </a:p>
        </p:txBody>
      </p:sp>
      <p:sp>
        <p:nvSpPr>
          <p:cNvPr id="6" name="Content Placeholder 5"/>
          <p:cNvSpPr>
            <a:spLocks noGrp="1"/>
          </p:cNvSpPr>
          <p:nvPr>
            <p:ph sz="quarter" idx="4"/>
          </p:nvPr>
        </p:nvSpPr>
        <p:spPr>
          <a:xfrm>
            <a:off x="5178425" y="1524000"/>
            <a:ext cx="4041775" cy="3951288"/>
          </a:xfrm>
        </p:spPr>
        <p:txBody>
          <a:bodyPr/>
          <a:lstStyle/>
          <a:p>
            <a:r>
              <a:rPr lang="en-US" dirty="0">
                <a:solidFill>
                  <a:srgbClr val="000000"/>
                </a:solidFill>
              </a:rPr>
              <a:t>Mainly </a:t>
            </a:r>
            <a:r>
              <a:rPr lang="en-US" dirty="0" smtClean="0">
                <a:solidFill>
                  <a:srgbClr val="000000"/>
                </a:solidFill>
              </a:rPr>
              <a:t>Agricultural</a:t>
            </a:r>
            <a:endParaRPr lang="en-US" dirty="0">
              <a:solidFill>
                <a:srgbClr val="000000"/>
              </a:solidFill>
            </a:endParaRPr>
          </a:p>
          <a:p>
            <a:r>
              <a:rPr lang="en-US" dirty="0" smtClean="0">
                <a:solidFill>
                  <a:srgbClr val="000000"/>
                </a:solidFill>
              </a:rPr>
              <a:t>Cities </a:t>
            </a:r>
            <a:r>
              <a:rPr lang="en-US" dirty="0">
                <a:solidFill>
                  <a:srgbClr val="000000"/>
                </a:solidFill>
              </a:rPr>
              <a:t>stayed </a:t>
            </a:r>
            <a:r>
              <a:rPr lang="en-US" dirty="0" smtClean="0">
                <a:solidFill>
                  <a:srgbClr val="000000"/>
                </a:solidFill>
              </a:rPr>
              <a:t>small</a:t>
            </a:r>
            <a:endParaRPr lang="en-US" dirty="0">
              <a:solidFill>
                <a:srgbClr val="000000"/>
              </a:solidFill>
            </a:endParaRPr>
          </a:p>
          <a:p>
            <a:r>
              <a:rPr lang="en-US" dirty="0" smtClean="0">
                <a:solidFill>
                  <a:srgbClr val="000000"/>
                </a:solidFill>
              </a:rPr>
              <a:t>Slow </a:t>
            </a:r>
            <a:r>
              <a:rPr lang="en-US" dirty="0">
                <a:solidFill>
                  <a:srgbClr val="000000"/>
                </a:solidFill>
              </a:rPr>
              <a:t>population </a:t>
            </a:r>
            <a:r>
              <a:rPr lang="en-US" dirty="0" smtClean="0">
                <a:solidFill>
                  <a:srgbClr val="000000"/>
                </a:solidFill>
              </a:rPr>
              <a:t>Growth</a:t>
            </a:r>
            <a:endParaRPr lang="en-US" dirty="0">
              <a:solidFill>
                <a:srgbClr val="000000"/>
              </a:solidFill>
            </a:endParaRPr>
          </a:p>
          <a:p>
            <a:r>
              <a:rPr lang="en-US" dirty="0" smtClean="0">
                <a:solidFill>
                  <a:srgbClr val="000000"/>
                </a:solidFill>
              </a:rPr>
              <a:t>Education </a:t>
            </a:r>
            <a:r>
              <a:rPr lang="en-US" dirty="0">
                <a:solidFill>
                  <a:srgbClr val="000000"/>
                </a:solidFill>
              </a:rPr>
              <a:t>system was poor quality</a:t>
            </a:r>
          </a:p>
          <a:p>
            <a:endParaRPr lang="en-US" dirty="0"/>
          </a:p>
        </p:txBody>
      </p:sp>
      <p:sp>
        <p:nvSpPr>
          <p:cNvPr id="7" name="Rectangle 6"/>
          <p:cNvSpPr/>
          <p:nvPr/>
        </p:nvSpPr>
        <p:spPr>
          <a:xfrm>
            <a:off x="3429000" y="4038600"/>
            <a:ext cx="2133600" cy="1200329"/>
          </a:xfrm>
          <a:prstGeom prst="rect">
            <a:avLst/>
          </a:prstGeom>
        </p:spPr>
        <p:txBody>
          <a:bodyPr wrap="square">
            <a:spAutoFit/>
          </a:bodyPr>
          <a:lstStyle/>
          <a:p>
            <a:pPr algn="ctr"/>
            <a:r>
              <a:rPr lang="en-US" b="1" dirty="0" smtClean="0">
                <a:solidFill>
                  <a:srgbClr val="000000"/>
                </a:solidFill>
              </a:rPr>
              <a:t>Both</a:t>
            </a:r>
          </a:p>
          <a:p>
            <a:r>
              <a:rPr lang="en-US" dirty="0" smtClean="0">
                <a:solidFill>
                  <a:srgbClr val="000000"/>
                </a:solidFill>
              </a:rPr>
              <a:t>*Relied </a:t>
            </a:r>
            <a:r>
              <a:rPr lang="en-US" dirty="0">
                <a:solidFill>
                  <a:srgbClr val="000000"/>
                </a:solidFill>
              </a:rPr>
              <a:t>on cotton</a:t>
            </a:r>
          </a:p>
          <a:p>
            <a:r>
              <a:rPr lang="en-US" dirty="0" smtClean="0">
                <a:solidFill>
                  <a:srgbClr val="000000"/>
                </a:solidFill>
              </a:rPr>
              <a:t>*Benefited </a:t>
            </a:r>
            <a:r>
              <a:rPr lang="en-US" dirty="0">
                <a:solidFill>
                  <a:srgbClr val="000000"/>
                </a:solidFill>
              </a:rPr>
              <a:t>from new technologies</a:t>
            </a:r>
            <a:endParaRPr lang="en-US" dirty="0">
              <a:solidFill>
                <a:prstClr val="black"/>
              </a:solidFill>
            </a:endParaRPr>
          </a:p>
        </p:txBody>
      </p:sp>
      <p:pic>
        <p:nvPicPr>
          <p:cNvPr id="2052" name="Picture 4" descr="http://invention.smithsonian.org/centerpieces/whole_cloth/u2ei/u2images/act4/millfloor.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733800"/>
            <a:ext cx="3367297" cy="23286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upload.wikimedia.org/wikipedia/commons/e/e2/PSM_V54_D025_Cotton_field_in_mississippi.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187" y="3733800"/>
            <a:ext cx="3589013" cy="239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343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1/1d/US_SlaveFree1861.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0962"/>
            <a:ext cx="9192353" cy="555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6589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 it all Up</a:t>
            </a:r>
            <a:endParaRPr lang="en-US" dirty="0"/>
          </a:p>
        </p:txBody>
      </p:sp>
      <p:sp>
        <p:nvSpPr>
          <p:cNvPr id="3" name="Text Placeholder 2"/>
          <p:cNvSpPr>
            <a:spLocks noGrp="1"/>
          </p:cNvSpPr>
          <p:nvPr>
            <p:ph type="body" idx="1"/>
          </p:nvPr>
        </p:nvSpPr>
        <p:spPr>
          <a:xfrm>
            <a:off x="76200" y="1535113"/>
            <a:ext cx="4040188" cy="639762"/>
          </a:xfrm>
        </p:spPr>
        <p:txBody>
          <a:bodyPr>
            <a:normAutofit fontScale="92500" lnSpcReduction="20000"/>
          </a:bodyPr>
          <a:lstStyle/>
          <a:p>
            <a:r>
              <a:rPr lang="en-US" dirty="0" smtClean="0"/>
              <a:t>The Establishment of America and an American Identity</a:t>
            </a:r>
            <a:endParaRPr lang="en-US" dirty="0"/>
          </a:p>
        </p:txBody>
      </p:sp>
      <p:sp>
        <p:nvSpPr>
          <p:cNvPr id="4" name="Content Placeholder 3"/>
          <p:cNvSpPr>
            <a:spLocks noGrp="1"/>
          </p:cNvSpPr>
          <p:nvPr>
            <p:ph sz="half" idx="2"/>
          </p:nvPr>
        </p:nvSpPr>
        <p:spPr>
          <a:xfrm>
            <a:off x="152400" y="2209800"/>
            <a:ext cx="4116388" cy="4648200"/>
          </a:xfrm>
        </p:spPr>
        <p:txBody>
          <a:bodyPr>
            <a:normAutofit fontScale="92500" lnSpcReduction="10000"/>
          </a:bodyPr>
          <a:lstStyle/>
          <a:p>
            <a:pPr marL="457200" indent="-457200">
              <a:buFont typeface="+mj-lt"/>
              <a:buAutoNum type="arabicPeriod"/>
            </a:pPr>
            <a:r>
              <a:rPr lang="en-US" dirty="0" smtClean="0"/>
              <a:t>The American Revolution</a:t>
            </a:r>
          </a:p>
          <a:p>
            <a:pPr lvl="1"/>
            <a:r>
              <a:rPr lang="en-US" dirty="0" smtClean="0"/>
              <a:t>Causes </a:t>
            </a:r>
          </a:p>
          <a:p>
            <a:pPr lvl="1"/>
            <a:r>
              <a:rPr lang="en-US" dirty="0" smtClean="0"/>
              <a:t>Effects </a:t>
            </a:r>
          </a:p>
          <a:p>
            <a:pPr marL="457200" indent="-457200">
              <a:buFont typeface="+mj-lt"/>
              <a:buAutoNum type="arabicPeriod"/>
            </a:pPr>
            <a:r>
              <a:rPr lang="en-US" dirty="0" smtClean="0"/>
              <a:t>The Constitution </a:t>
            </a:r>
          </a:p>
          <a:p>
            <a:pPr lvl="1"/>
            <a:r>
              <a:rPr lang="en-US" dirty="0" smtClean="0"/>
              <a:t>Articles of Confederation </a:t>
            </a:r>
          </a:p>
          <a:p>
            <a:pPr lvl="2"/>
            <a:r>
              <a:rPr lang="en-US" dirty="0" smtClean="0"/>
              <a:t>Weaknesses </a:t>
            </a:r>
          </a:p>
          <a:p>
            <a:pPr lvl="1"/>
            <a:r>
              <a:rPr lang="en-US" dirty="0" smtClean="0"/>
              <a:t>Constitutional Convention</a:t>
            </a:r>
          </a:p>
          <a:p>
            <a:pPr lvl="2"/>
            <a:r>
              <a:rPr lang="en-US" dirty="0" smtClean="0"/>
              <a:t>Proposals and Compromises </a:t>
            </a:r>
          </a:p>
          <a:p>
            <a:pPr marL="457200" indent="-457200">
              <a:buFont typeface="+mj-lt"/>
              <a:buAutoNum type="arabicPeriod"/>
            </a:pPr>
            <a:r>
              <a:rPr lang="en-US" dirty="0" smtClean="0"/>
              <a:t>Debate over the Constitution</a:t>
            </a:r>
          </a:p>
          <a:p>
            <a:pPr marL="857250" lvl="1" indent="-457200"/>
            <a:r>
              <a:rPr lang="en-US" dirty="0" smtClean="0"/>
              <a:t>Federalists vs. Anti-Federalists</a:t>
            </a:r>
          </a:p>
          <a:p>
            <a:pPr marL="457200" indent="-457200">
              <a:buFont typeface="+mj-lt"/>
              <a:buAutoNum type="arabicPeriod"/>
            </a:pPr>
            <a:r>
              <a:rPr lang="en-US" dirty="0" smtClean="0"/>
              <a:t>Constitutional Principles </a:t>
            </a:r>
          </a:p>
          <a:p>
            <a:pPr lvl="1"/>
            <a:r>
              <a:rPr lang="en-US" dirty="0" smtClean="0"/>
              <a:t>Structure of Government</a:t>
            </a:r>
          </a:p>
          <a:p>
            <a:pPr lvl="1"/>
            <a:r>
              <a:rPr lang="en-US" dirty="0" smtClean="0"/>
              <a:t>Individual Rights</a:t>
            </a:r>
          </a:p>
          <a:p>
            <a:endParaRPr lang="en-US" dirty="0"/>
          </a:p>
        </p:txBody>
      </p:sp>
      <p:sp>
        <p:nvSpPr>
          <p:cNvPr id="5" name="Text Placeholder 4"/>
          <p:cNvSpPr>
            <a:spLocks noGrp="1"/>
          </p:cNvSpPr>
          <p:nvPr>
            <p:ph type="body" sz="quarter" idx="3"/>
          </p:nvPr>
        </p:nvSpPr>
        <p:spPr>
          <a:xfrm>
            <a:off x="5026025" y="1535113"/>
            <a:ext cx="4041775" cy="639762"/>
          </a:xfrm>
        </p:spPr>
        <p:txBody>
          <a:bodyPr>
            <a:normAutofit fontScale="92500" lnSpcReduction="20000"/>
          </a:bodyPr>
          <a:lstStyle/>
          <a:p>
            <a:r>
              <a:rPr lang="en-US" dirty="0" smtClean="0"/>
              <a:t>The Expansion of America and the conflicts that this causes</a:t>
            </a:r>
            <a:endParaRPr lang="en-US" dirty="0"/>
          </a:p>
        </p:txBody>
      </p:sp>
      <p:sp>
        <p:nvSpPr>
          <p:cNvPr id="6" name="Content Placeholder 5"/>
          <p:cNvSpPr>
            <a:spLocks noGrp="1"/>
          </p:cNvSpPr>
          <p:nvPr>
            <p:ph sz="quarter" idx="4"/>
          </p:nvPr>
        </p:nvSpPr>
        <p:spPr>
          <a:xfrm>
            <a:off x="4873625" y="2220912"/>
            <a:ext cx="4041775" cy="4256088"/>
          </a:xfrm>
        </p:spPr>
        <p:txBody>
          <a:bodyPr>
            <a:normAutofit fontScale="92500" lnSpcReduction="10000"/>
          </a:bodyPr>
          <a:lstStyle/>
          <a:p>
            <a:pPr marL="514350" lvl="0" indent="-514350">
              <a:buFont typeface="+mj-lt"/>
              <a:buAutoNum type="arabicPeriod"/>
            </a:pPr>
            <a:r>
              <a:rPr lang="en-US" sz="2700" dirty="0">
                <a:solidFill>
                  <a:prstClr val="black"/>
                </a:solidFill>
              </a:rPr>
              <a:t>The Nation Expands </a:t>
            </a:r>
          </a:p>
          <a:p>
            <a:pPr marL="914400" lvl="1" indent="-514350"/>
            <a:r>
              <a:rPr lang="en-US" sz="2400" dirty="0">
                <a:solidFill>
                  <a:prstClr val="black"/>
                </a:solidFill>
              </a:rPr>
              <a:t>Lewis and Clark</a:t>
            </a:r>
          </a:p>
          <a:p>
            <a:pPr marL="914400" lvl="1" indent="-514350"/>
            <a:r>
              <a:rPr lang="en-US" sz="2400" dirty="0">
                <a:solidFill>
                  <a:prstClr val="black"/>
                </a:solidFill>
              </a:rPr>
              <a:t>War of 1812</a:t>
            </a:r>
          </a:p>
          <a:p>
            <a:pPr marL="514350" lvl="0" indent="-514350">
              <a:buFont typeface="+mj-lt"/>
              <a:buAutoNum type="arabicPeriod"/>
            </a:pPr>
            <a:r>
              <a:rPr lang="en-US" sz="2700" dirty="0">
                <a:solidFill>
                  <a:prstClr val="black"/>
                </a:solidFill>
              </a:rPr>
              <a:t>Age of Jackson</a:t>
            </a:r>
          </a:p>
          <a:p>
            <a:pPr marL="914400" lvl="1" indent="-514350"/>
            <a:r>
              <a:rPr lang="en-US" sz="2400" dirty="0">
                <a:solidFill>
                  <a:prstClr val="black"/>
                </a:solidFill>
              </a:rPr>
              <a:t>Trail of Tears</a:t>
            </a:r>
          </a:p>
          <a:p>
            <a:pPr marL="914400" lvl="1" indent="-514350"/>
            <a:r>
              <a:rPr lang="en-US" sz="2400" dirty="0">
                <a:solidFill>
                  <a:prstClr val="black"/>
                </a:solidFill>
              </a:rPr>
              <a:t>Nullification</a:t>
            </a:r>
          </a:p>
          <a:p>
            <a:pPr marL="514350" lvl="0" indent="-514350">
              <a:buFont typeface="+mj-lt"/>
              <a:buAutoNum type="arabicPeriod"/>
            </a:pPr>
            <a:r>
              <a:rPr lang="en-US" sz="2700" dirty="0">
                <a:solidFill>
                  <a:prstClr val="black"/>
                </a:solidFill>
              </a:rPr>
              <a:t>Mexican American War</a:t>
            </a:r>
          </a:p>
          <a:p>
            <a:pPr marL="914400" lvl="1" indent="-514350"/>
            <a:r>
              <a:rPr lang="en-US" sz="2400" dirty="0">
                <a:solidFill>
                  <a:prstClr val="black"/>
                </a:solidFill>
              </a:rPr>
              <a:t>Justification</a:t>
            </a:r>
          </a:p>
          <a:p>
            <a:pPr marL="914400" lvl="1" indent="-514350"/>
            <a:r>
              <a:rPr lang="en-US" sz="2400" dirty="0">
                <a:solidFill>
                  <a:prstClr val="black"/>
                </a:solidFill>
              </a:rPr>
              <a:t>Impact</a:t>
            </a:r>
          </a:p>
          <a:p>
            <a:pPr marL="1314450" lvl="2" indent="-514350"/>
            <a:r>
              <a:rPr lang="en-US" sz="2000" dirty="0">
                <a:solidFill>
                  <a:prstClr val="black"/>
                </a:solidFill>
              </a:rPr>
              <a:t>Wilmot Proviso </a:t>
            </a:r>
          </a:p>
          <a:p>
            <a:pPr marL="914400" lvl="1" indent="-514350"/>
            <a:r>
              <a:rPr lang="en-US" sz="2400" dirty="0" smtClean="0">
                <a:solidFill>
                  <a:prstClr val="black"/>
                </a:solidFill>
              </a:rPr>
              <a:t>Sectionalism</a:t>
            </a:r>
            <a:endParaRPr lang="en-US" sz="2400" dirty="0">
              <a:solidFill>
                <a:prstClr val="black"/>
              </a:solidFill>
            </a:endParaRPr>
          </a:p>
        </p:txBody>
      </p:sp>
      <p:sp>
        <p:nvSpPr>
          <p:cNvPr id="7" name="Right Arrow 6"/>
          <p:cNvSpPr/>
          <p:nvPr/>
        </p:nvSpPr>
        <p:spPr>
          <a:xfrm>
            <a:off x="4038600" y="1676400"/>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563868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Assessment of American Democracy</a:t>
            </a:r>
            <a:endParaRPr lang="en-US" dirty="0"/>
          </a:p>
        </p:txBody>
      </p:sp>
      <p:sp>
        <p:nvSpPr>
          <p:cNvPr id="3" name="Text Placeholder 2"/>
          <p:cNvSpPr>
            <a:spLocks noGrp="1"/>
          </p:cNvSpPr>
          <p:nvPr>
            <p:ph type="body" idx="1"/>
          </p:nvPr>
        </p:nvSpPr>
        <p:spPr/>
        <p:txBody>
          <a:bodyPr/>
          <a:lstStyle/>
          <a:p>
            <a:r>
              <a:rPr lang="en-US" dirty="0" smtClean="0"/>
              <a:t>Activity</a:t>
            </a:r>
            <a:endParaRPr lang="en-US" dirty="0"/>
          </a:p>
        </p:txBody>
      </p:sp>
      <p:sp>
        <p:nvSpPr>
          <p:cNvPr id="4" name="Content Placeholder 3"/>
          <p:cNvSpPr>
            <a:spLocks noGrp="1"/>
          </p:cNvSpPr>
          <p:nvPr>
            <p:ph sz="half" idx="2"/>
          </p:nvPr>
        </p:nvSpPr>
        <p:spPr>
          <a:xfrm>
            <a:off x="0" y="2174874"/>
            <a:ext cx="5029200" cy="4683125"/>
          </a:xfrm>
        </p:spPr>
        <p:txBody>
          <a:bodyPr>
            <a:normAutofit lnSpcReduction="10000"/>
          </a:bodyPr>
          <a:lstStyle/>
          <a:p>
            <a:pPr marL="457200" indent="-457200">
              <a:buFont typeface="+mj-lt"/>
              <a:buAutoNum type="arabicPeriod"/>
            </a:pPr>
            <a:r>
              <a:rPr lang="en-US" dirty="0" smtClean="0"/>
              <a:t>Read “A foreigner’s Assessment of American Democracy”</a:t>
            </a:r>
          </a:p>
          <a:p>
            <a:pPr marL="457200" indent="-457200">
              <a:buFont typeface="+mj-lt"/>
              <a:buAutoNum type="arabicPeriod"/>
            </a:pPr>
            <a:endParaRPr lang="en-US" dirty="0" smtClean="0"/>
          </a:p>
          <a:p>
            <a:pPr marL="457200" indent="-457200">
              <a:buFont typeface="+mj-lt"/>
              <a:buAutoNum type="arabicPeriod"/>
            </a:pPr>
            <a:r>
              <a:rPr lang="en-US" dirty="0" smtClean="0"/>
              <a:t>Grade Americans for their </a:t>
            </a:r>
            <a:r>
              <a:rPr lang="en-US" i="1" dirty="0" smtClean="0"/>
              <a:t>progress</a:t>
            </a:r>
            <a:r>
              <a:rPr lang="en-US" dirty="0" smtClean="0"/>
              <a:t> toward equality from the writing of the Declaration of Independence to the end of the </a:t>
            </a:r>
            <a:r>
              <a:rPr lang="en-US" dirty="0" err="1" smtClean="0"/>
              <a:t>Jacksonian</a:t>
            </a:r>
            <a:r>
              <a:rPr lang="en-US" dirty="0" smtClean="0"/>
              <a:t> era.</a:t>
            </a:r>
          </a:p>
          <a:p>
            <a:pPr marL="457200" indent="-457200">
              <a:buFont typeface="+mj-lt"/>
              <a:buAutoNum type="arabicPeriod"/>
            </a:pPr>
            <a:endParaRPr lang="en-US" dirty="0" smtClean="0"/>
          </a:p>
          <a:p>
            <a:pPr marL="457200" indent="-457200">
              <a:buFont typeface="+mj-lt"/>
              <a:buAutoNum type="arabicPeriod"/>
            </a:pPr>
            <a:r>
              <a:rPr lang="en-US" dirty="0" smtClean="0"/>
              <a:t>Read Harriet Martineau’s evolution of American Democracy in the 1830s and write a short paragraph summarizing her main idea.</a:t>
            </a:r>
          </a:p>
          <a:p>
            <a:pPr marL="457200" indent="-457200">
              <a:buFont typeface="+mj-lt"/>
              <a:buAutoNum type="arabicPeriod"/>
            </a:pPr>
            <a:endParaRPr lang="en-US" dirty="0"/>
          </a:p>
        </p:txBody>
      </p:sp>
      <p:sp>
        <p:nvSpPr>
          <p:cNvPr id="5" name="Text Placeholder 4"/>
          <p:cNvSpPr>
            <a:spLocks noGrp="1"/>
          </p:cNvSpPr>
          <p:nvPr>
            <p:ph type="body" sz="quarter" idx="3"/>
          </p:nvPr>
        </p:nvSpPr>
        <p:spPr>
          <a:xfrm>
            <a:off x="5715000" y="1535113"/>
            <a:ext cx="2971800" cy="639762"/>
          </a:xfrm>
        </p:spPr>
        <p:txBody>
          <a:bodyPr/>
          <a:lstStyle/>
          <a:p>
            <a:r>
              <a:rPr lang="en-US" dirty="0" smtClean="0"/>
              <a:t>Grading America</a:t>
            </a:r>
            <a:endParaRPr lang="en-US" dirty="0"/>
          </a:p>
        </p:txBody>
      </p:sp>
      <p:sp>
        <p:nvSpPr>
          <p:cNvPr id="6" name="Content Placeholder 5"/>
          <p:cNvSpPr>
            <a:spLocks noGrp="1"/>
          </p:cNvSpPr>
          <p:nvPr>
            <p:ph sz="quarter" idx="4"/>
          </p:nvPr>
        </p:nvSpPr>
        <p:spPr>
          <a:xfrm>
            <a:off x="5638800" y="2174875"/>
            <a:ext cx="3048000" cy="3951288"/>
          </a:xfrm>
        </p:spPr>
        <p:txBody>
          <a:bodyPr/>
          <a:lstStyle/>
          <a:p>
            <a:r>
              <a:rPr lang="en-US" dirty="0" smtClean="0"/>
              <a:t>Political Equality</a:t>
            </a:r>
          </a:p>
          <a:p>
            <a:r>
              <a:rPr lang="en-US" dirty="0" smtClean="0"/>
              <a:t>Economic Equality</a:t>
            </a:r>
          </a:p>
          <a:p>
            <a:r>
              <a:rPr lang="en-US" dirty="0" smtClean="0"/>
              <a:t>Social Equality</a:t>
            </a:r>
          </a:p>
          <a:p>
            <a:r>
              <a:rPr lang="en-US" dirty="0" smtClean="0"/>
              <a:t>Religious Freedom</a:t>
            </a:r>
            <a:endParaRPr lang="en-US" dirty="0"/>
          </a:p>
        </p:txBody>
      </p:sp>
    </p:spTree>
    <p:extLst>
      <p:ext uri="{BB962C8B-B14F-4D97-AF65-F5344CB8AC3E}">
        <p14:creationId xmlns:p14="http://schemas.microsoft.com/office/powerpoint/2010/main" val="34306170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ikipedia map of forms of gover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791700" cy="729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2528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990600"/>
            <a:ext cx="4572000" cy="1200329"/>
          </a:xfrm>
          <a:prstGeom prst="rect">
            <a:avLst/>
          </a:prstGeom>
        </p:spPr>
        <p:txBody>
          <a:bodyPr>
            <a:spAutoFit/>
          </a:bodyPr>
          <a:lstStyle/>
          <a:p>
            <a:r>
              <a:rPr lang="en-US" dirty="0">
                <a:hlinkClick r:id="rId2"/>
              </a:rPr>
              <a:t>http://</a:t>
            </a:r>
            <a:r>
              <a:rPr lang="en-US" dirty="0" smtClean="0">
                <a:hlinkClick r:id="rId2"/>
              </a:rPr>
              <a:t>www.geocurrents.info/geopolitics/mapping-forms-of-government-in-the-18th-century-and-today</a:t>
            </a:r>
            <a:endParaRPr lang="en-US" dirty="0" smtClean="0"/>
          </a:p>
          <a:p>
            <a:endParaRPr lang="en-US" dirty="0"/>
          </a:p>
        </p:txBody>
      </p:sp>
    </p:spTree>
    <p:extLst>
      <p:ext uri="{BB962C8B-B14F-4D97-AF65-F5344CB8AC3E}">
        <p14:creationId xmlns:p14="http://schemas.microsoft.com/office/powerpoint/2010/main" val="1859241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98198"/>
          </a:xfrm>
        </p:spPr>
        <p:txBody>
          <a:bodyPr>
            <a:noAutofit/>
          </a:bodyPr>
          <a:lstStyle/>
          <a:p>
            <a:r>
              <a:rPr lang="en-US" sz="3600" dirty="0" smtClean="0"/>
              <a:t>Long-Term Causes of the American Revolution</a:t>
            </a:r>
            <a:endParaRPr lang="en-US" sz="3600" dirty="0"/>
          </a:p>
        </p:txBody>
      </p:sp>
      <p:sp>
        <p:nvSpPr>
          <p:cNvPr id="3" name="Content Placeholder 2"/>
          <p:cNvSpPr>
            <a:spLocks noGrp="1"/>
          </p:cNvSpPr>
          <p:nvPr>
            <p:ph idx="1"/>
          </p:nvPr>
        </p:nvSpPr>
        <p:spPr>
          <a:xfrm>
            <a:off x="152400" y="685800"/>
            <a:ext cx="8763000" cy="6172200"/>
          </a:xfrm>
        </p:spPr>
        <p:txBody>
          <a:bodyPr>
            <a:normAutofit fontScale="70000" lnSpcReduction="20000"/>
          </a:bodyPr>
          <a:lstStyle/>
          <a:p>
            <a:pPr marL="571500" lvl="0" indent="-571500">
              <a:buFont typeface="+mj-lt"/>
              <a:buAutoNum type="romanUcPeriod"/>
            </a:pPr>
            <a:r>
              <a:rPr lang="en-US" dirty="0">
                <a:solidFill>
                  <a:prstClr val="black"/>
                </a:solidFill>
              </a:rPr>
              <a:t>Political Background</a:t>
            </a:r>
          </a:p>
          <a:p>
            <a:pPr marL="971550" lvl="1" indent="-571500">
              <a:buFont typeface="+mj-lt"/>
              <a:buAutoNum type="alphaLcPeriod"/>
            </a:pPr>
            <a:r>
              <a:rPr lang="en-US" dirty="0" smtClean="0">
                <a:solidFill>
                  <a:prstClr val="black"/>
                </a:solidFill>
              </a:rPr>
              <a:t>English Political Ideas Influence the Colonies</a:t>
            </a:r>
          </a:p>
          <a:p>
            <a:pPr marL="1371600" lvl="2" indent="-571500">
              <a:buFont typeface="+mj-lt"/>
              <a:buAutoNum type="arabicPeriod"/>
            </a:pPr>
            <a:r>
              <a:rPr lang="en-US" dirty="0" smtClean="0">
                <a:solidFill>
                  <a:prstClr val="black"/>
                </a:solidFill>
              </a:rPr>
              <a:t>Magna </a:t>
            </a:r>
            <a:r>
              <a:rPr lang="en-US" dirty="0" err="1" smtClean="0">
                <a:solidFill>
                  <a:prstClr val="black"/>
                </a:solidFill>
              </a:rPr>
              <a:t>Carta</a:t>
            </a:r>
            <a:endParaRPr lang="en-US" dirty="0" smtClean="0">
              <a:solidFill>
                <a:prstClr val="black"/>
              </a:solidFill>
            </a:endParaRPr>
          </a:p>
          <a:p>
            <a:pPr marL="1828800" lvl="3" indent="-571500">
              <a:buFont typeface="+mj-lt"/>
              <a:buAutoNum type="romanLcPeriod"/>
            </a:pPr>
            <a:r>
              <a:rPr lang="en-US" dirty="0" smtClean="0">
                <a:solidFill>
                  <a:prstClr val="black"/>
                </a:solidFill>
              </a:rPr>
              <a:t>Limited the Monarch’s right to Tax and guaranteed Due Process</a:t>
            </a:r>
          </a:p>
          <a:p>
            <a:pPr marL="1371600" lvl="2" indent="-571500">
              <a:buFont typeface="+mj-lt"/>
              <a:buAutoNum type="arabicPeriod"/>
            </a:pPr>
            <a:r>
              <a:rPr lang="en-US" dirty="0" smtClean="0">
                <a:solidFill>
                  <a:prstClr val="black"/>
                </a:solidFill>
              </a:rPr>
              <a:t>Parliament</a:t>
            </a:r>
          </a:p>
          <a:p>
            <a:pPr marL="1828800" lvl="3" indent="-571500">
              <a:buFont typeface="+mj-lt"/>
              <a:buAutoNum type="romanLcPeriod"/>
            </a:pPr>
            <a:r>
              <a:rPr lang="en-US" dirty="0" smtClean="0">
                <a:solidFill>
                  <a:prstClr val="black"/>
                </a:solidFill>
              </a:rPr>
              <a:t>A bicameral (2 house) legislature with an elected lower house. Representatives have the power to tax the people</a:t>
            </a:r>
          </a:p>
          <a:p>
            <a:pPr marL="1371600" lvl="2" indent="-571500">
              <a:buFont typeface="+mj-lt"/>
              <a:buAutoNum type="arabicPeriod"/>
            </a:pPr>
            <a:r>
              <a:rPr lang="en-US" dirty="0" smtClean="0">
                <a:solidFill>
                  <a:prstClr val="black"/>
                </a:solidFill>
              </a:rPr>
              <a:t>English Bill of Rights</a:t>
            </a:r>
          </a:p>
          <a:p>
            <a:pPr marL="1828800" lvl="3" indent="-571500">
              <a:buFont typeface="+mj-lt"/>
              <a:buAutoNum type="romanLcPeriod"/>
            </a:pPr>
            <a:r>
              <a:rPr lang="en-US" dirty="0" smtClean="0">
                <a:solidFill>
                  <a:prstClr val="black"/>
                </a:solidFill>
              </a:rPr>
              <a:t>Right to </a:t>
            </a:r>
            <a:r>
              <a:rPr lang="en-US" dirty="0" err="1" smtClean="0">
                <a:solidFill>
                  <a:prstClr val="black"/>
                </a:solidFill>
              </a:rPr>
              <a:t>Habeaus</a:t>
            </a:r>
            <a:r>
              <a:rPr lang="en-US" dirty="0" smtClean="0">
                <a:solidFill>
                  <a:prstClr val="black"/>
                </a:solidFill>
              </a:rPr>
              <a:t> Corpus (to be charge and brought to trial). No Cruel or unusual punishment</a:t>
            </a:r>
          </a:p>
          <a:p>
            <a:pPr marL="971550" lvl="1" indent="-571500">
              <a:buFont typeface="+mj-lt"/>
              <a:buAutoNum type="alphaLcPeriod"/>
            </a:pPr>
            <a:r>
              <a:rPr lang="en-US" dirty="0" smtClean="0">
                <a:solidFill>
                  <a:prstClr val="black"/>
                </a:solidFill>
              </a:rPr>
              <a:t>Differences </a:t>
            </a:r>
            <a:r>
              <a:rPr lang="en-US" dirty="0">
                <a:solidFill>
                  <a:prstClr val="black"/>
                </a:solidFill>
              </a:rPr>
              <a:t>between English &amp; Colonial </a:t>
            </a:r>
            <a:r>
              <a:rPr lang="en-US" dirty="0" smtClean="0">
                <a:solidFill>
                  <a:prstClr val="black"/>
                </a:solidFill>
              </a:rPr>
              <a:t>Gov’t</a:t>
            </a:r>
          </a:p>
          <a:p>
            <a:pPr marL="1371600" lvl="2" indent="-571500">
              <a:buFont typeface="+mj-lt"/>
              <a:buAutoNum type="arabicPeriod"/>
            </a:pPr>
            <a:r>
              <a:rPr lang="en-US" b="1" dirty="0" smtClean="0">
                <a:solidFill>
                  <a:prstClr val="black"/>
                </a:solidFill>
              </a:rPr>
              <a:t>Salutary Neglect </a:t>
            </a:r>
            <a:r>
              <a:rPr lang="en-US" dirty="0" smtClean="0">
                <a:solidFill>
                  <a:prstClr val="black"/>
                </a:solidFill>
              </a:rPr>
              <a:t>- British </a:t>
            </a:r>
            <a:r>
              <a:rPr lang="en-US" sz="2500" dirty="0" smtClean="0">
                <a:solidFill>
                  <a:prstClr val="black"/>
                </a:solidFill>
                <a:sym typeface="Wingdings" pitchFamily="2" charset="2"/>
              </a:rPr>
              <a:t>policy </a:t>
            </a:r>
            <a:r>
              <a:rPr lang="en-US" sz="2500" dirty="0">
                <a:solidFill>
                  <a:prstClr val="black"/>
                </a:solidFill>
                <a:sym typeface="Wingdings" pitchFamily="2" charset="2"/>
              </a:rPr>
              <a:t>towards the colonizes that allowed colonies </a:t>
            </a:r>
            <a:r>
              <a:rPr lang="en-US" sz="2500" b="1" dirty="0">
                <a:solidFill>
                  <a:prstClr val="black"/>
                </a:solidFill>
                <a:sym typeface="Wingdings" pitchFamily="2" charset="2"/>
              </a:rPr>
              <a:t>local self-rule </a:t>
            </a:r>
            <a:r>
              <a:rPr lang="en-US" sz="2500" dirty="0">
                <a:solidFill>
                  <a:prstClr val="black"/>
                </a:solidFill>
                <a:sym typeface="Wingdings" pitchFamily="2" charset="2"/>
              </a:rPr>
              <a:t>in exchange for cooperation with economic policies and help fighting France and Spain in the Americas. </a:t>
            </a:r>
            <a:endParaRPr lang="en-US" dirty="0">
              <a:solidFill>
                <a:prstClr val="black"/>
              </a:solidFill>
              <a:sym typeface="Wingdings" pitchFamily="2" charset="2"/>
            </a:endParaRPr>
          </a:p>
          <a:p>
            <a:pPr marL="1371600" lvl="2" indent="-571500">
              <a:buFont typeface="+mj-lt"/>
              <a:buAutoNum type="arabicPeriod"/>
            </a:pPr>
            <a:r>
              <a:rPr lang="en-US" dirty="0" smtClean="0">
                <a:solidFill>
                  <a:prstClr val="black"/>
                </a:solidFill>
              </a:rPr>
              <a:t>Colonies have Elected assemblies</a:t>
            </a:r>
          </a:p>
          <a:p>
            <a:pPr marL="971550" lvl="1" indent="-571500">
              <a:buFont typeface="+mj-lt"/>
              <a:buAutoNum type="alphaLcPeriod"/>
            </a:pPr>
            <a:r>
              <a:rPr lang="en-US" b="1" dirty="0" smtClean="0">
                <a:solidFill>
                  <a:prstClr val="black"/>
                </a:solidFill>
              </a:rPr>
              <a:t>Mercantilism </a:t>
            </a:r>
            <a:r>
              <a:rPr lang="en-US" dirty="0" smtClean="0">
                <a:solidFill>
                  <a:prstClr val="black"/>
                </a:solidFill>
              </a:rPr>
              <a:t>– belief that European nations should maximize exports (to make $) and minimize imports (sell more than you buy)</a:t>
            </a:r>
          </a:p>
          <a:p>
            <a:pPr marL="1371600" lvl="2" indent="-571500">
              <a:buFont typeface="+mj-lt"/>
              <a:buAutoNum type="arabicPeriod"/>
            </a:pPr>
            <a:r>
              <a:rPr lang="en-US" dirty="0" smtClean="0">
                <a:solidFill>
                  <a:prstClr val="black"/>
                </a:solidFill>
              </a:rPr>
              <a:t>Colonies are used as markets for European nations. Colonies can ONLY trade with their mother countries </a:t>
            </a:r>
          </a:p>
          <a:p>
            <a:pPr marL="1371600" lvl="2" indent="-571500">
              <a:buFont typeface="+mj-lt"/>
              <a:buAutoNum type="arabicPeriod"/>
            </a:pPr>
            <a:r>
              <a:rPr lang="en-US" dirty="0" smtClean="0">
                <a:solidFill>
                  <a:prstClr val="black"/>
                </a:solidFill>
              </a:rPr>
              <a:t>England becomes very wealthy from this policy</a:t>
            </a:r>
          </a:p>
          <a:p>
            <a:pPr marL="914400" lvl="1" indent="-514350">
              <a:buFont typeface="+mj-lt"/>
              <a:buAutoNum type="alphaLcPeriod"/>
            </a:pPr>
            <a:r>
              <a:rPr lang="en-US" b="1" dirty="0" smtClean="0"/>
              <a:t>French &amp; Indian War </a:t>
            </a:r>
            <a:r>
              <a:rPr lang="en-US" dirty="0" smtClean="0"/>
              <a:t>(7 </a:t>
            </a:r>
            <a:r>
              <a:rPr lang="en-US" dirty="0" err="1" smtClean="0"/>
              <a:t>yrs</a:t>
            </a:r>
            <a:r>
              <a:rPr lang="en-US" dirty="0" smtClean="0"/>
              <a:t> war) effects</a:t>
            </a:r>
          </a:p>
          <a:p>
            <a:pPr marL="1314450" lvl="2" indent="-514350">
              <a:buFont typeface="+mj-lt"/>
              <a:buAutoNum type="arabicPeriod"/>
            </a:pPr>
            <a:r>
              <a:rPr lang="en-US" dirty="0" smtClean="0"/>
              <a:t>French vs. England for control of North America (England wins)</a:t>
            </a:r>
          </a:p>
          <a:p>
            <a:pPr marL="1314450" lvl="2" indent="-514350">
              <a:buFont typeface="+mj-lt"/>
              <a:buAutoNum type="arabicPeriod"/>
            </a:pPr>
            <a:r>
              <a:rPr lang="en-US" dirty="0" smtClean="0"/>
              <a:t>War puts England heavily into debt, they expect the colonist to help pay for the war</a:t>
            </a:r>
            <a:endParaRPr lang="en-US" dirty="0"/>
          </a:p>
        </p:txBody>
      </p:sp>
    </p:spTree>
    <p:extLst>
      <p:ext uri="{BB962C8B-B14F-4D97-AF65-F5344CB8AC3E}">
        <p14:creationId xmlns:p14="http://schemas.microsoft.com/office/powerpoint/2010/main" val="29019777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22238"/>
            <a:ext cx="6400800" cy="411162"/>
          </a:xfrm>
        </p:spPr>
        <p:txBody>
          <a:bodyPr>
            <a:normAutofit fontScale="90000"/>
          </a:bodyPr>
          <a:lstStyle/>
          <a:p>
            <a:pPr marL="342900" lvl="0" indent="-342900">
              <a:spcBef>
                <a:spcPct val="20000"/>
              </a:spcBef>
            </a:pPr>
            <a:r>
              <a:rPr lang="en-US" dirty="0" smtClean="0"/>
              <a:t>Revolution! </a:t>
            </a:r>
            <a:r>
              <a:rPr lang="en-US" sz="2200" dirty="0" smtClean="0">
                <a:solidFill>
                  <a:srgbClr val="0000FF"/>
                </a:solidFill>
                <a:latin typeface="Comic Sans MS"/>
                <a:ea typeface="+mn-ea"/>
                <a:cs typeface="+mn-cs"/>
              </a:rPr>
              <a:t>Events </a:t>
            </a:r>
            <a:r>
              <a:rPr lang="en-US" sz="2200" dirty="0">
                <a:solidFill>
                  <a:srgbClr val="0000FF"/>
                </a:solidFill>
                <a:latin typeface="Comic Sans MS"/>
                <a:ea typeface="+mn-ea"/>
                <a:cs typeface="+mn-cs"/>
              </a:rPr>
              <a:t>in </a:t>
            </a:r>
            <a:r>
              <a:rPr lang="en-US" sz="2200" dirty="0" smtClean="0">
                <a:solidFill>
                  <a:srgbClr val="0000FF"/>
                </a:solidFill>
                <a:latin typeface="Comic Sans MS"/>
                <a:ea typeface="+mn-ea"/>
                <a:cs typeface="+mn-cs"/>
              </a:rPr>
              <a:t>Succession</a:t>
            </a:r>
            <a:endParaRPr lang="en-US" dirty="0"/>
          </a:p>
        </p:txBody>
      </p:sp>
      <p:sp>
        <p:nvSpPr>
          <p:cNvPr id="3" name="Content Placeholder 2"/>
          <p:cNvSpPr>
            <a:spLocks noGrp="1"/>
          </p:cNvSpPr>
          <p:nvPr>
            <p:ph idx="1"/>
          </p:nvPr>
        </p:nvSpPr>
        <p:spPr>
          <a:xfrm>
            <a:off x="0" y="609600"/>
            <a:ext cx="8991600" cy="6248400"/>
          </a:xfrm>
        </p:spPr>
        <p:txBody>
          <a:bodyPr>
            <a:normAutofit fontScale="47500" lnSpcReduction="20000"/>
          </a:bodyPr>
          <a:lstStyle/>
          <a:p>
            <a:r>
              <a:rPr lang="en-US" dirty="0" smtClean="0">
                <a:latin typeface="Comic Sans MS"/>
              </a:rPr>
              <a:t>1764-Colonial </a:t>
            </a:r>
            <a:r>
              <a:rPr lang="en-US" dirty="0">
                <a:latin typeface="Comic Sans MS"/>
              </a:rPr>
              <a:t>Assemblies win the right to levy taxes.</a:t>
            </a:r>
          </a:p>
          <a:p>
            <a:endParaRPr lang="en-US" dirty="0">
              <a:latin typeface="Comic Sans MS"/>
            </a:endParaRPr>
          </a:p>
          <a:p>
            <a:r>
              <a:rPr lang="en-US" dirty="0">
                <a:latin typeface="Comic Sans MS"/>
              </a:rPr>
              <a:t>1764-Parliament passes the Sugar Tax, an indirect tax.</a:t>
            </a:r>
          </a:p>
          <a:p>
            <a:endParaRPr lang="en-US" dirty="0">
              <a:latin typeface="Comic Sans MS"/>
            </a:endParaRPr>
          </a:p>
          <a:p>
            <a:r>
              <a:rPr lang="en-US" dirty="0">
                <a:latin typeface="Comic Sans MS"/>
              </a:rPr>
              <a:t>1765-Colonists protest the Stamp Tax</a:t>
            </a:r>
          </a:p>
          <a:p>
            <a:endParaRPr lang="en-US" dirty="0">
              <a:latin typeface="Comic Sans MS"/>
            </a:endParaRPr>
          </a:p>
          <a:p>
            <a:pPr lvl="1"/>
            <a:r>
              <a:rPr lang="en-US" dirty="0">
                <a:latin typeface="Comic Sans MS"/>
              </a:rPr>
              <a:t>(Quick side notes.....These taxes focused more on the wholesale distribution of these products. This impacted the merchants more than any other group. Regular colonists, who sometimes benefited from the taxes, were caught up in the fact that the taxes were being imposed without having a voice that represented them in Parliament</a:t>
            </a:r>
            <a:r>
              <a:rPr lang="en-US" dirty="0" smtClean="0">
                <a:latin typeface="Comic Sans MS"/>
              </a:rPr>
              <a:t>.)</a:t>
            </a:r>
          </a:p>
          <a:p>
            <a:pPr lvl="1"/>
            <a:endParaRPr lang="en-US" dirty="0" smtClean="0">
              <a:latin typeface="Comic Sans MS"/>
            </a:endParaRPr>
          </a:p>
          <a:p>
            <a:r>
              <a:rPr lang="en-US" dirty="0">
                <a:latin typeface="Comic Sans MS"/>
              </a:rPr>
              <a:t>1767-Parliament passes the Townsend Acts, </a:t>
            </a:r>
            <a:endParaRPr lang="en-US" dirty="0" smtClean="0">
              <a:latin typeface="Comic Sans MS"/>
            </a:endParaRPr>
          </a:p>
          <a:p>
            <a:pPr lvl="1"/>
            <a:r>
              <a:rPr lang="en-US" dirty="0" smtClean="0">
                <a:latin typeface="Comic Sans MS"/>
              </a:rPr>
              <a:t>which </a:t>
            </a:r>
            <a:r>
              <a:rPr lang="en-US" dirty="0">
                <a:latin typeface="Comic Sans MS"/>
              </a:rPr>
              <a:t>taxes a little bit of everything (glass, paper, tea, paint, lead). </a:t>
            </a:r>
          </a:p>
          <a:p>
            <a:endParaRPr lang="en-US" dirty="0">
              <a:latin typeface="Comic Sans MS"/>
            </a:endParaRPr>
          </a:p>
          <a:p>
            <a:r>
              <a:rPr lang="en-US" dirty="0">
                <a:latin typeface="Comic Sans MS"/>
              </a:rPr>
              <a:t>1767-Violence erupts in Boston over the Townsend Acts. </a:t>
            </a:r>
            <a:endParaRPr lang="en-US" dirty="0" smtClean="0">
              <a:latin typeface="Comic Sans MS"/>
            </a:endParaRPr>
          </a:p>
          <a:p>
            <a:pPr lvl="1"/>
            <a:r>
              <a:rPr lang="en-US" i="1" dirty="0" smtClean="0">
                <a:latin typeface="Comic Sans MS"/>
              </a:rPr>
              <a:t>The </a:t>
            </a:r>
            <a:r>
              <a:rPr lang="en-US" i="1" dirty="0">
                <a:latin typeface="Comic Sans MS"/>
              </a:rPr>
              <a:t>Liberty</a:t>
            </a:r>
            <a:r>
              <a:rPr lang="en-US" dirty="0">
                <a:latin typeface="Comic Sans MS"/>
              </a:rPr>
              <a:t> is taken by customs agents for smuggling. The ships owner. John Hancock, was not pleased. Riots are suppressed by an influx of British troops. </a:t>
            </a:r>
          </a:p>
          <a:p>
            <a:endParaRPr lang="en-US" dirty="0">
              <a:latin typeface="Comic Sans MS"/>
            </a:endParaRPr>
          </a:p>
          <a:p>
            <a:r>
              <a:rPr lang="en-US" dirty="0">
                <a:latin typeface="Comic Sans MS"/>
              </a:rPr>
              <a:t>1770-Customs agents attacked by Boston colonists. </a:t>
            </a:r>
          </a:p>
          <a:p>
            <a:endParaRPr lang="en-US" dirty="0">
              <a:latin typeface="Comic Sans MS"/>
            </a:endParaRPr>
          </a:p>
          <a:p>
            <a:r>
              <a:rPr lang="en-US" dirty="0">
                <a:latin typeface="Comic Sans MS"/>
              </a:rPr>
              <a:t>1770-Five "patriots" killed in the Boston Massacre. </a:t>
            </a:r>
          </a:p>
          <a:p>
            <a:endParaRPr lang="en-US" dirty="0">
              <a:latin typeface="Comic Sans MS"/>
            </a:endParaRPr>
          </a:p>
          <a:p>
            <a:r>
              <a:rPr lang="en-US" dirty="0">
                <a:latin typeface="Comic Sans MS"/>
              </a:rPr>
              <a:t>1773-The "Sons of Liberty" organize the Boston Tea Party.</a:t>
            </a:r>
          </a:p>
          <a:p>
            <a:endParaRPr lang="en-US" dirty="0">
              <a:latin typeface="Comic Sans MS"/>
            </a:endParaRPr>
          </a:p>
          <a:p>
            <a:r>
              <a:rPr lang="en-US" dirty="0">
                <a:latin typeface="Comic Sans MS"/>
              </a:rPr>
              <a:t>1774-Parliament passes the Intolerable Acts. </a:t>
            </a:r>
            <a:endParaRPr lang="en-US" dirty="0" smtClean="0">
              <a:latin typeface="Comic Sans MS"/>
            </a:endParaRPr>
          </a:p>
          <a:p>
            <a:pPr lvl="1"/>
            <a:r>
              <a:rPr lang="en-US" dirty="0" smtClean="0">
                <a:latin typeface="Comic Sans MS"/>
              </a:rPr>
              <a:t>This </a:t>
            </a:r>
            <a:r>
              <a:rPr lang="en-US" dirty="0">
                <a:latin typeface="Comic Sans MS"/>
              </a:rPr>
              <a:t>shuts down the Massachusetts colonial assembly and imposes martial law in Boston. </a:t>
            </a:r>
          </a:p>
          <a:p>
            <a:endParaRPr lang="en-US" dirty="0">
              <a:latin typeface="Comic Sans MS"/>
            </a:endParaRPr>
          </a:p>
          <a:p>
            <a:r>
              <a:rPr lang="en-US" dirty="0">
                <a:latin typeface="Comic Sans MS"/>
              </a:rPr>
              <a:t>1774- the First Continental Congress meets in Philadelphia.</a:t>
            </a:r>
          </a:p>
          <a:p>
            <a:pPr marL="0" indent="0">
              <a:buNone/>
            </a:pPr>
            <a:endParaRPr lang="en-US" dirty="0">
              <a:latin typeface="Comic Sans MS"/>
            </a:endParaRPr>
          </a:p>
          <a:p>
            <a:endParaRPr lang="en-US" dirty="0"/>
          </a:p>
        </p:txBody>
      </p:sp>
    </p:spTree>
    <p:extLst>
      <p:ext uri="{BB962C8B-B14F-4D97-AF65-F5344CB8AC3E}">
        <p14:creationId xmlns:p14="http://schemas.microsoft.com/office/powerpoint/2010/main" val="10459653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5647</TotalTime>
  <Words>5029</Words>
  <Application>Microsoft Office PowerPoint</Application>
  <PresentationFormat>On-screen Show (4:3)</PresentationFormat>
  <Paragraphs>758</Paragraphs>
  <Slides>76</Slides>
  <Notes>2</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76</vt:i4>
      </vt:variant>
    </vt:vector>
  </HeadingPairs>
  <TitlesOfParts>
    <vt:vector size="91" baseType="lpstr">
      <vt:lpstr>Arial</vt:lpstr>
      <vt:lpstr>Calibri</vt:lpstr>
      <vt:lpstr>Comic Sans MS</vt:lpstr>
      <vt:lpstr>Symbol</vt:lpstr>
      <vt:lpstr>Times New Roman</vt:lpstr>
      <vt:lpstr>Verdana</vt:lpstr>
      <vt:lpstr>Wingdings</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Agenda</vt:lpstr>
      <vt:lpstr>Homework Notes</vt:lpstr>
      <vt:lpstr>The British Colonies – Comparing Regional Cultures</vt:lpstr>
      <vt:lpstr>PowerPoint Presentation</vt:lpstr>
      <vt:lpstr>Competition &amp; Conflict - Outline</vt:lpstr>
      <vt:lpstr>Your Turn to Practice - Homework</vt:lpstr>
      <vt:lpstr>Long-Term Causes of the American Revolution</vt:lpstr>
      <vt:lpstr>Revolution! Events in Succession</vt:lpstr>
      <vt:lpstr>1775-War begins on the morning of April 19th</vt:lpstr>
      <vt:lpstr>Conflicting Version of the Outbreak of The American Revolution (1775) Lexington and Concord</vt:lpstr>
      <vt:lpstr>Timeline of Events</vt:lpstr>
      <vt:lpstr>Should the Colonists declare Independence? </vt:lpstr>
      <vt:lpstr>Should the Colonists declare Independence? </vt:lpstr>
      <vt:lpstr>PowerPoint Presentation</vt:lpstr>
      <vt:lpstr>Viewpoints on the Revolution</vt:lpstr>
      <vt:lpstr>Viewpoints on the Revolution</vt:lpstr>
      <vt:lpstr>Strengths and Weaknesses of the British Army</vt:lpstr>
      <vt:lpstr>Strengths and Weaknesses of the Patriot Army</vt:lpstr>
      <vt:lpstr>PowerPoint Presentation</vt:lpstr>
      <vt:lpstr>Turning Points of the American Revolution What factors helped the patriots win the war?</vt:lpstr>
      <vt:lpstr>PowerPoint Presentation</vt:lpstr>
      <vt:lpstr>Creating a Constitution</vt:lpstr>
      <vt:lpstr>What form of national government did the Patriots create initially, and what events revealed that a new government was necessary? </vt:lpstr>
      <vt:lpstr>Article of Confederations 1783-1787 (Early National Government)</vt:lpstr>
      <vt:lpstr>Problems Arise</vt:lpstr>
      <vt:lpstr>What new national government did the delegates agree upon at the constitutional Convention of 1787?</vt:lpstr>
      <vt:lpstr>Compromises</vt:lpstr>
      <vt:lpstr>Constitutional Tour</vt:lpstr>
      <vt:lpstr>Bill of Rights</vt:lpstr>
      <vt:lpstr>The Development of an Amendment</vt:lpstr>
      <vt:lpstr>How should we view the Constitution?</vt:lpstr>
      <vt:lpstr>Ratification of the Constitution</vt:lpstr>
      <vt:lpstr>How did American ratify the Constitution and what were its basic principles?</vt:lpstr>
      <vt:lpstr>How did American ratify the Constitution?</vt:lpstr>
      <vt:lpstr>PowerPoint Presentation</vt:lpstr>
      <vt:lpstr>What are the 6 Big Ideas in the Constitution?</vt:lpstr>
      <vt:lpstr>6 Big Ideas in the Constitution</vt:lpstr>
      <vt:lpstr>Expansion</vt:lpstr>
      <vt:lpstr>Expansion</vt:lpstr>
      <vt:lpstr>Inventing a Nation</vt:lpstr>
      <vt:lpstr>PowerPoint Presentation</vt:lpstr>
      <vt:lpstr>Inventing America</vt:lpstr>
      <vt:lpstr>The Nation Expands</vt:lpstr>
      <vt:lpstr>PowerPoint Presentation</vt:lpstr>
      <vt:lpstr>PowerPoint Presentation</vt:lpstr>
      <vt:lpstr>The Nation Expands</vt:lpstr>
      <vt:lpstr>Analyze the Expansion of the United States </vt:lpstr>
      <vt:lpstr>PowerPoint Presentation</vt:lpstr>
      <vt:lpstr>PowerPoint Presentation</vt:lpstr>
      <vt:lpstr>PowerPoint Presentation</vt:lpstr>
      <vt:lpstr>The War of 1812 Q: Why did the United States of America go to war with Britain and what was its outcome?</vt:lpstr>
      <vt:lpstr>The War of 1812 Q: Why did the United States of America go to war with Britain and what was its outcome?</vt:lpstr>
      <vt:lpstr>Growth of Nationalism</vt:lpstr>
      <vt:lpstr>Nationalism How did domestic and foreign policies reflect the nationalism of the early 1800's? </vt:lpstr>
      <vt:lpstr>The American Dream</vt:lpstr>
      <vt:lpstr>American Exceptionalism</vt:lpstr>
      <vt:lpstr>Is America Exceptional? Two views</vt:lpstr>
      <vt:lpstr>Is America Exceptional? Two views</vt:lpstr>
      <vt:lpstr>How is American Exceptionalism connected to the idea of an ‘American Dream’?</vt:lpstr>
      <vt:lpstr>Andrew Jackson</vt:lpstr>
      <vt:lpstr>PowerPoint Presentation</vt:lpstr>
      <vt:lpstr>Constitutional Disputes Emerge Nullification = The idea that a state could refuse to recognize or to enforce a federal law passed by the United States Congress if that state disagreed with it. </vt:lpstr>
      <vt:lpstr>“Can a state refuse to enforce a federal law passed by the United States Congress?” </vt:lpstr>
      <vt:lpstr>PowerPoint Presentation</vt:lpstr>
      <vt:lpstr>Polk and Manifest Destiny</vt:lpstr>
      <vt:lpstr>PowerPoint Presentation</vt:lpstr>
      <vt:lpstr>Mexican American War What were the effects of the Mexican American War?</vt:lpstr>
      <vt:lpstr>Manifest Destiny</vt:lpstr>
      <vt:lpstr>PowerPoint Presentation</vt:lpstr>
      <vt:lpstr>Sectional Differences Develop How did the North and the South differ during the 1800's?</vt:lpstr>
      <vt:lpstr>PowerPoint Presentation</vt:lpstr>
      <vt:lpstr>Sum it all Up</vt:lpstr>
      <vt:lpstr>Assessment of American Democracy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Lindsay</dc:creator>
  <cp:lastModifiedBy>Ramm, Lindsay</cp:lastModifiedBy>
  <cp:revision>189</cp:revision>
  <cp:lastPrinted>2016-09-14T13:31:11Z</cp:lastPrinted>
  <dcterms:created xsi:type="dcterms:W3CDTF">2013-09-02T23:34:08Z</dcterms:created>
  <dcterms:modified xsi:type="dcterms:W3CDTF">2016-10-11T18:20:24Z</dcterms:modified>
</cp:coreProperties>
</file>