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2"/>
  </p:notesMasterIdLst>
  <p:sldIdLst>
    <p:sldId id="256" r:id="rId3"/>
    <p:sldId id="259" r:id="rId4"/>
    <p:sldId id="258" r:id="rId5"/>
    <p:sldId id="260" r:id="rId6"/>
    <p:sldId id="265" r:id="rId7"/>
    <p:sldId id="261" r:id="rId8"/>
    <p:sldId id="267" r:id="rId9"/>
    <p:sldId id="262" r:id="rId10"/>
    <p:sldId id="266" r:id="rId11"/>
    <p:sldId id="264" r:id="rId12"/>
    <p:sldId id="271" r:id="rId13"/>
    <p:sldId id="268" r:id="rId14"/>
    <p:sldId id="270" r:id="rId15"/>
    <p:sldId id="272" r:id="rId16"/>
    <p:sldId id="269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6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E4EB7-3E43-40F0-A020-83642233C68F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85974-6EB6-4679-97FF-789D38F32B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5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3" Type="http://schemas.openxmlformats.org/officeDocument/2006/relationships/hyperlink" Target="http://en.wikipedia.org/wiki/United_States_Bill_of_Rights" TargetMode="External"/><Relationship Id="rId18" Type="http://schemas.openxmlformats.org/officeDocument/2006/relationships/hyperlink" Target="http://en.wikipedia.org/wiki/Jurisdiction" TargetMode="External"/><Relationship Id="rId26" Type="http://schemas.openxmlformats.org/officeDocument/2006/relationships/hyperlink" Target="http://en.wikipedia.org/wiki/1911" TargetMode="External"/><Relationship Id="rId39" Type="http://schemas.openxmlformats.org/officeDocument/2006/relationships/hyperlink" Target="http://en.wikipedia.org/wiki/August_29" TargetMode="External"/><Relationship Id="rId21" Type="http://schemas.openxmlformats.org/officeDocument/2006/relationships/hyperlink" Target="http://en.wikipedia.org/wiki/Brown_v._Board_of_Education" TargetMode="External"/><Relationship Id="rId34" Type="http://schemas.openxmlformats.org/officeDocument/2006/relationships/hyperlink" Target="http://en.wikipedia.org/wiki/Federal_government_of_the_United_States" TargetMode="External"/><Relationship Id="rId42" Type="http://schemas.openxmlformats.org/officeDocument/2006/relationships/hyperlink" Target="http://en.wikipedia.org/wiki/1964" TargetMode="External"/><Relationship Id="rId7" Type="http://schemas.openxmlformats.org/officeDocument/2006/relationships/hyperlink" Target="http://en.wikipedia.org/wiki/Due_Process_Clause" TargetMode="External"/><Relationship Id="rId2" Type="http://schemas.openxmlformats.org/officeDocument/2006/relationships/slide" Target="../slides/slide2.xml"/><Relationship Id="rId16" Type="http://schemas.openxmlformats.org/officeDocument/2006/relationships/hyperlink" Target="http://en.wikipedia.org/wiki/African_Americans" TargetMode="External"/><Relationship Id="rId20" Type="http://schemas.openxmlformats.org/officeDocument/2006/relationships/hyperlink" Target="http://en.wikipedia.org/wiki/Segregation_in_the_United_States" TargetMode="External"/><Relationship Id="rId29" Type="http://schemas.openxmlformats.org/officeDocument/2006/relationships/hyperlink" Target="http://en.wikipedia.org/wiki/April_8" TargetMode="External"/><Relationship Id="rId41" Type="http://schemas.openxmlformats.org/officeDocument/2006/relationships/hyperlink" Target="http://en.wikipedia.org/wiki/January_23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en.wikipedia.org/wiki/Slavery_in_the_United_States" TargetMode="External"/><Relationship Id="rId11" Type="http://schemas.openxmlformats.org/officeDocument/2006/relationships/hyperlink" Target="http://en.wikipedia.org/wiki/July_9" TargetMode="External"/><Relationship Id="rId24" Type="http://schemas.openxmlformats.org/officeDocument/2006/relationships/hyperlink" Target="http://en.wikipedia.org/wiki/Roe_v._Wade" TargetMode="External"/><Relationship Id="rId32" Type="http://schemas.openxmlformats.org/officeDocument/2006/relationships/hyperlink" Target="http://en.wikipedia.org/wiki/Progressive_Era" TargetMode="External"/><Relationship Id="rId37" Type="http://schemas.openxmlformats.org/officeDocument/2006/relationships/hyperlink" Target="http://en.wikipedia.org/wiki/Poll_tax" TargetMode="External"/><Relationship Id="rId40" Type="http://schemas.openxmlformats.org/officeDocument/2006/relationships/hyperlink" Target="http://en.wikipedia.org/wiki/1962" TargetMode="External"/><Relationship Id="rId5" Type="http://schemas.openxmlformats.org/officeDocument/2006/relationships/hyperlink" Target="http://en.wikipedia.org/wiki/Reconstruction_Amendments" TargetMode="External"/><Relationship Id="rId15" Type="http://schemas.openxmlformats.org/officeDocument/2006/relationships/hyperlink" Target="http://en.wikipedia.org/wiki/Dred_Scott_v._Sandford" TargetMode="External"/><Relationship Id="rId23" Type="http://schemas.openxmlformats.org/officeDocument/2006/relationships/hyperlink" Target="http://en.wikipedia.org/wiki/Abortion" TargetMode="External"/><Relationship Id="rId28" Type="http://schemas.openxmlformats.org/officeDocument/2006/relationships/hyperlink" Target="http://en.wikipedia.org/wiki/1912" TargetMode="External"/><Relationship Id="rId36" Type="http://schemas.openxmlformats.org/officeDocument/2006/relationships/hyperlink" Target="http://en.wikipedia.org/wiki/United_States_Government" TargetMode="External"/><Relationship Id="rId10" Type="http://schemas.openxmlformats.org/officeDocument/2006/relationships/hyperlink" Target="http://en.wikipedia.org/wiki/1866" TargetMode="External"/><Relationship Id="rId19" Type="http://schemas.openxmlformats.org/officeDocument/2006/relationships/hyperlink" Target="http://en.wikipedia.org/wiki/20th_century" TargetMode="External"/><Relationship Id="rId31" Type="http://schemas.openxmlformats.org/officeDocument/2006/relationships/hyperlink" Target="http://en.wikipedia.org/wiki/Article_One_of_the_United_States_Constitution" TargetMode="External"/><Relationship Id="rId44" Type="http://schemas.openxmlformats.org/officeDocument/2006/relationships/hyperlink" Target="http://en.wikipedia.org/wiki/1971" TargetMode="External"/><Relationship Id="rId4" Type="http://schemas.openxmlformats.org/officeDocument/2006/relationships/hyperlink" Target="http://en.wikipedia.org/wiki/American_Civil_War" TargetMode="External"/><Relationship Id="rId9" Type="http://schemas.openxmlformats.org/officeDocument/2006/relationships/hyperlink" Target="http://en.wikipedia.org/wiki/June_13" TargetMode="External"/><Relationship Id="rId14" Type="http://schemas.openxmlformats.org/officeDocument/2006/relationships/hyperlink" Target="http://en.wikipedia.org/wiki/Citizenship" TargetMode="External"/><Relationship Id="rId22" Type="http://schemas.openxmlformats.org/officeDocument/2006/relationships/hyperlink" Target="http://en.wikipedia.org/wiki/Privacy_rights" TargetMode="External"/><Relationship Id="rId27" Type="http://schemas.openxmlformats.org/officeDocument/2006/relationships/hyperlink" Target="http://en.wikipedia.org/wiki/May_13" TargetMode="External"/><Relationship Id="rId30" Type="http://schemas.openxmlformats.org/officeDocument/2006/relationships/hyperlink" Target="http://en.wikipedia.org/wiki/1913" TargetMode="External"/><Relationship Id="rId35" Type="http://schemas.openxmlformats.org/officeDocument/2006/relationships/hyperlink" Target="http://en.wikipedia.org/wiki/Sex" TargetMode="External"/><Relationship Id="rId43" Type="http://schemas.openxmlformats.org/officeDocument/2006/relationships/hyperlink" Target="http://en.wikipedia.org/wiki/July_1" TargetMode="External"/><Relationship Id="rId8" Type="http://schemas.openxmlformats.org/officeDocument/2006/relationships/hyperlink" Target="http://en.wikipedia.org/wiki/Equal_Protection_Clause" TargetMode="External"/><Relationship Id="rId3" Type="http://schemas.openxmlformats.org/officeDocument/2006/relationships/hyperlink" Target="http://en.wikipedia.org/wiki/United_States_Constitution" TargetMode="External"/><Relationship Id="rId12" Type="http://schemas.openxmlformats.org/officeDocument/2006/relationships/hyperlink" Target="http://en.wikipedia.org/wiki/1868" TargetMode="External"/><Relationship Id="rId17" Type="http://schemas.openxmlformats.org/officeDocument/2006/relationships/hyperlink" Target="http://en.wikipedia.org/wiki/Juristic_person" TargetMode="External"/><Relationship Id="rId25" Type="http://schemas.openxmlformats.org/officeDocument/2006/relationships/hyperlink" Target="http://en.wikipedia.org/wiki/June_12" TargetMode="External"/><Relationship Id="rId33" Type="http://schemas.openxmlformats.org/officeDocument/2006/relationships/hyperlink" Target="http://en.wikipedia.org/wiki/U.S._state" TargetMode="External"/><Relationship Id="rId38" Type="http://schemas.openxmlformats.org/officeDocument/2006/relationships/hyperlink" Target="http://en.wikipedia.org/wiki/Tax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A39074-217C-4992-8887-A5B19B21E95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5120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000"/>
              <a:t>The </a:t>
            </a:r>
            <a:r>
              <a:rPr lang="en-US" altLang="en-US" sz="1000" b="1"/>
              <a:t>Fourteenth Amendment to the </a:t>
            </a:r>
            <a:r>
              <a:rPr lang="en-US" altLang="en-US" sz="1000" b="1">
                <a:hlinkClick r:id="rId3" tooltip="United States Constitution"/>
              </a:rPr>
              <a:t>United States Constitution</a:t>
            </a:r>
            <a:r>
              <a:rPr lang="en-US" altLang="en-US" sz="1000"/>
              <a:t> (</a:t>
            </a:r>
            <a:r>
              <a:rPr lang="en-US" altLang="en-US" sz="1000" b="1"/>
              <a:t>Amendment XIV</a:t>
            </a:r>
            <a:r>
              <a:rPr lang="en-US" altLang="en-US" sz="1000"/>
              <a:t>) is one of the post-</a:t>
            </a:r>
            <a:r>
              <a:rPr lang="en-US" altLang="en-US" sz="1000">
                <a:hlinkClick r:id="rId4" tooltip="American Civil War"/>
              </a:rPr>
              <a:t>Civil War</a:t>
            </a:r>
            <a:r>
              <a:rPr lang="en-US" altLang="en-US" sz="1000"/>
              <a:t> amendments (known as the </a:t>
            </a:r>
            <a:r>
              <a:rPr lang="en-US" altLang="en-US" sz="1000">
                <a:hlinkClick r:id="rId5" tooltip="Reconstruction Amendments"/>
              </a:rPr>
              <a:t>Reconstruction Amendments</a:t>
            </a:r>
            <a:r>
              <a:rPr lang="en-US" altLang="en-US" sz="1000"/>
              <a:t>), first intended to secure rights for former </a:t>
            </a:r>
            <a:r>
              <a:rPr lang="en-US" altLang="en-US" sz="1000">
                <a:hlinkClick r:id="rId6" tooltip="Slavery in the United States"/>
              </a:rPr>
              <a:t>slaves</a:t>
            </a:r>
            <a:r>
              <a:rPr lang="en-US" altLang="en-US" sz="1000"/>
              <a:t>. It includes the </a:t>
            </a:r>
            <a:r>
              <a:rPr lang="en-US" altLang="en-US" sz="1000">
                <a:hlinkClick r:id="rId7" tooltip="Due Process Clause"/>
              </a:rPr>
              <a:t>Due Process</a:t>
            </a:r>
            <a:r>
              <a:rPr lang="en-US" altLang="en-US" sz="1000"/>
              <a:t> and </a:t>
            </a:r>
            <a:r>
              <a:rPr lang="en-US" altLang="en-US" sz="1000">
                <a:hlinkClick r:id="rId8" tooltip="Equal Protection Clause"/>
              </a:rPr>
              <a:t>Equal Protection</a:t>
            </a:r>
            <a:r>
              <a:rPr lang="en-US" altLang="en-US" sz="1000"/>
              <a:t> Clauses among others. It was proposed on </a:t>
            </a:r>
            <a:r>
              <a:rPr lang="en-US" altLang="en-US" sz="1000">
                <a:hlinkClick r:id="rId9" tooltip="June 13"/>
              </a:rPr>
              <a:t>June 13</a:t>
            </a:r>
            <a:r>
              <a:rPr lang="en-US" altLang="en-US" sz="1000"/>
              <a:t>, </a:t>
            </a:r>
            <a:r>
              <a:rPr lang="en-US" altLang="en-US" sz="1000">
                <a:hlinkClick r:id="rId10" tooltip="1866"/>
              </a:rPr>
              <a:t>1866</a:t>
            </a:r>
            <a:r>
              <a:rPr lang="en-US" altLang="en-US" sz="1000"/>
              <a:t>, and ratified on </a:t>
            </a:r>
            <a:r>
              <a:rPr lang="en-US" altLang="en-US" sz="1000">
                <a:hlinkClick r:id="rId11" tooltip="July 9"/>
              </a:rPr>
              <a:t>July 9</a:t>
            </a:r>
            <a:r>
              <a:rPr lang="en-US" altLang="en-US" sz="1000"/>
              <a:t>, </a:t>
            </a:r>
            <a:r>
              <a:rPr lang="en-US" altLang="en-US" sz="1000">
                <a:hlinkClick r:id="rId12" tooltip="1868"/>
              </a:rPr>
              <a:t>1868</a:t>
            </a:r>
            <a:r>
              <a:rPr lang="en-US" altLang="en-US" sz="1000"/>
              <a:t>.</a:t>
            </a:r>
            <a:r>
              <a:rPr lang="en-US" altLang="en-US" sz="1000">
                <a:hlinkClick r:id="" action="ppaction://noaction"/>
              </a:rPr>
              <a:t>[1]</a:t>
            </a:r>
            <a:r>
              <a:rPr lang="en-US" altLang="en-US" sz="1000"/>
              <a:t> It is perhaps the most significant structural change to the Constitution since the passage of the </a:t>
            </a:r>
            <a:r>
              <a:rPr lang="en-US" altLang="en-US" sz="1000">
                <a:hlinkClick r:id="rId13" tooltip="United States Bill of Rights"/>
              </a:rPr>
              <a:t>United States Bill of Rights</a:t>
            </a:r>
            <a:r>
              <a:rPr lang="en-US" altLang="en-US" sz="1000"/>
              <a:t>. The amendment provides a broad definition of United States </a:t>
            </a:r>
            <a:r>
              <a:rPr lang="en-US" altLang="en-US" sz="1000">
                <a:hlinkClick r:id="rId14" tooltip="Citizenship"/>
              </a:rPr>
              <a:t>citizenship</a:t>
            </a:r>
            <a:r>
              <a:rPr lang="en-US" altLang="en-US" sz="1000"/>
              <a:t>, overturning the </a:t>
            </a:r>
            <a:r>
              <a:rPr lang="en-US" altLang="en-US" sz="1000" i="1">
                <a:hlinkClick r:id="rId15" tooltip="Dred Scott v. Sandford"/>
              </a:rPr>
              <a:t>Dred Scott</a:t>
            </a:r>
            <a:r>
              <a:rPr lang="en-US" altLang="en-US" sz="1000"/>
              <a:t> case, which excluded </a:t>
            </a:r>
            <a:r>
              <a:rPr lang="en-US" altLang="en-US" sz="1000">
                <a:hlinkClick r:id="rId16" tooltip="African Americans"/>
              </a:rPr>
              <a:t>African Americans</a:t>
            </a:r>
            <a:r>
              <a:rPr lang="en-US" altLang="en-US" sz="1000"/>
              <a:t>. It requires the states to provide equal protection under the law to all </a:t>
            </a:r>
            <a:r>
              <a:rPr lang="en-US" altLang="en-US" sz="1000">
                <a:hlinkClick r:id="rId17" tooltip="Juristic person"/>
              </a:rPr>
              <a:t>persons</a:t>
            </a:r>
            <a:r>
              <a:rPr lang="en-US" altLang="en-US" sz="1000"/>
              <a:t> (not only to citizens) within their </a:t>
            </a:r>
            <a:r>
              <a:rPr lang="en-US" altLang="en-US" sz="1000">
                <a:hlinkClick r:id="rId18" tooltip="Jurisdiction"/>
              </a:rPr>
              <a:t>jurisdictions</a:t>
            </a:r>
            <a:r>
              <a:rPr lang="en-US" altLang="en-US" sz="1000"/>
              <a:t>, and was used in the mid-</a:t>
            </a:r>
            <a:r>
              <a:rPr lang="en-US" altLang="en-US" sz="1000">
                <a:hlinkClick r:id="rId19" tooltip="20th century"/>
              </a:rPr>
              <a:t>20th century</a:t>
            </a:r>
            <a:r>
              <a:rPr lang="en-US" altLang="en-US" sz="1000"/>
              <a:t> to dismantle </a:t>
            </a:r>
            <a:r>
              <a:rPr lang="en-US" altLang="en-US" sz="1000">
                <a:hlinkClick r:id="rId20" tooltip="Segregation in the United States"/>
              </a:rPr>
              <a:t>legal segregation</a:t>
            </a:r>
            <a:r>
              <a:rPr lang="en-US" altLang="en-US" sz="1000"/>
              <a:t>, as in </a:t>
            </a:r>
            <a:r>
              <a:rPr lang="en-US" altLang="en-US" sz="1000" i="1">
                <a:hlinkClick r:id="rId21" tooltip="Brown v. Board of Education"/>
              </a:rPr>
              <a:t>Brown v. Board of Education</a:t>
            </a:r>
            <a:r>
              <a:rPr lang="en-US" altLang="en-US" sz="1000"/>
              <a:t>. Its Due Process Clause has driven much important and controversial case law regarding </a:t>
            </a:r>
            <a:r>
              <a:rPr lang="en-US" altLang="en-US" sz="1000">
                <a:hlinkClick r:id="rId22" tooltip="Privacy rights"/>
              </a:rPr>
              <a:t>privacy rights</a:t>
            </a:r>
            <a:r>
              <a:rPr lang="en-US" altLang="en-US" sz="1000"/>
              <a:t>, </a:t>
            </a:r>
            <a:r>
              <a:rPr lang="en-US" altLang="en-US" sz="1000">
                <a:hlinkClick r:id="rId23" tooltip="Abortion"/>
              </a:rPr>
              <a:t>abortion</a:t>
            </a:r>
            <a:r>
              <a:rPr lang="en-US" altLang="en-US" sz="1000"/>
              <a:t> (see </a:t>
            </a:r>
            <a:r>
              <a:rPr lang="en-US" altLang="en-US" sz="1000" i="1">
                <a:hlinkClick r:id="rId24" tooltip="Roe v. Wade"/>
              </a:rPr>
              <a:t>Roe v. Wade</a:t>
            </a:r>
            <a:r>
              <a:rPr lang="en-US" altLang="en-US" sz="1000"/>
              <a:t>), and The </a:t>
            </a:r>
          </a:p>
          <a:p>
            <a:pPr>
              <a:lnSpc>
                <a:spcPct val="80000"/>
              </a:lnSpc>
            </a:pPr>
            <a:r>
              <a:rPr lang="en-US" altLang="en-US" sz="1000" b="1"/>
              <a:t>Fifteenth Amendment</a:t>
            </a:r>
            <a:r>
              <a:rPr lang="en-US" altLang="en-US" sz="1000"/>
              <a:t> (</a:t>
            </a:r>
            <a:r>
              <a:rPr lang="en-US" altLang="en-US" sz="1000" b="1"/>
              <a:t>Amendment XV</a:t>
            </a:r>
            <a:r>
              <a:rPr lang="en-US" altLang="en-US" sz="1000"/>
              <a:t>) of the </a:t>
            </a:r>
            <a:r>
              <a:rPr lang="en-US" altLang="en-US" sz="1000">
                <a:hlinkClick r:id="rId3" tooltip="United States Constitution"/>
              </a:rPr>
              <a:t>United States Constitution</a:t>
            </a:r>
            <a:r>
              <a:rPr lang="en-US" altLang="en-US" sz="1000"/>
              <a:t> provides that no government in the United States may prevent a citizen from voting based on that citizen's race</a:t>
            </a:r>
            <a:r>
              <a:rPr lang="en-US" altLang="en-US" sz="1000">
                <a:hlinkClick r:id="" action="ppaction://noaction"/>
              </a:rPr>
              <a:t>[1]</a:t>
            </a:r>
            <a:r>
              <a:rPr lang="en-US" altLang="en-US" sz="1000"/>
              <a:t>, color, or previous condition of servitude (i.e. slavery). </a:t>
            </a:r>
          </a:p>
          <a:p>
            <a:pPr>
              <a:lnSpc>
                <a:spcPct val="80000"/>
              </a:lnSpc>
            </a:pPr>
            <a:r>
              <a:rPr lang="en-US" altLang="en-US" sz="1000"/>
              <a:t>The </a:t>
            </a:r>
            <a:r>
              <a:rPr lang="en-US" altLang="en-US" sz="1000" b="1"/>
              <a:t>Seventeenth Amendment</a:t>
            </a:r>
            <a:r>
              <a:rPr lang="en-US" altLang="en-US" sz="1000"/>
              <a:t> (</a:t>
            </a:r>
            <a:r>
              <a:rPr lang="en-US" altLang="en-US" sz="1000" b="1"/>
              <a:t>Amendment XVII</a:t>
            </a:r>
            <a:r>
              <a:rPr lang="en-US" altLang="en-US" sz="1000"/>
              <a:t>) of the </a:t>
            </a:r>
            <a:r>
              <a:rPr lang="en-US" altLang="en-US" sz="1000">
                <a:hlinkClick r:id="rId3" tooltip="United States Constitution"/>
              </a:rPr>
              <a:t>United States Constitution</a:t>
            </a:r>
            <a:r>
              <a:rPr lang="en-US" altLang="en-US" sz="1000"/>
              <a:t> was passed by the Senate on </a:t>
            </a:r>
            <a:r>
              <a:rPr lang="en-US" altLang="en-US" sz="1000">
                <a:hlinkClick r:id="rId25" tooltip="June 12"/>
              </a:rPr>
              <a:t>June 12</a:t>
            </a:r>
            <a:r>
              <a:rPr lang="en-US" altLang="en-US" sz="1000"/>
              <a:t>, </a:t>
            </a:r>
            <a:r>
              <a:rPr lang="en-US" altLang="en-US" sz="1000">
                <a:hlinkClick r:id="rId26" tooltip="1911"/>
              </a:rPr>
              <a:t>1911</a:t>
            </a:r>
            <a:r>
              <a:rPr lang="en-US" altLang="en-US" sz="1000"/>
              <a:t> and by the House on </a:t>
            </a:r>
            <a:r>
              <a:rPr lang="en-US" altLang="en-US" sz="1000">
                <a:hlinkClick r:id="rId27" tooltip="May 13"/>
              </a:rPr>
              <a:t>May 13</a:t>
            </a:r>
            <a:r>
              <a:rPr lang="en-US" altLang="en-US" sz="1000"/>
              <a:t>, </a:t>
            </a:r>
            <a:r>
              <a:rPr lang="en-US" altLang="en-US" sz="1000">
                <a:hlinkClick r:id="rId28" tooltip="1912"/>
              </a:rPr>
              <a:t>1912</a:t>
            </a:r>
            <a:r>
              <a:rPr lang="en-US" altLang="en-US" sz="1000"/>
              <a:t>. It was ratified on </a:t>
            </a:r>
            <a:r>
              <a:rPr lang="en-US" altLang="en-US" sz="1000">
                <a:hlinkClick r:id="rId29" tooltip="April 8"/>
              </a:rPr>
              <a:t>April 8</a:t>
            </a:r>
            <a:r>
              <a:rPr lang="en-US" altLang="en-US" sz="1000"/>
              <a:t>, </a:t>
            </a:r>
            <a:r>
              <a:rPr lang="en-US" altLang="en-US" sz="1000">
                <a:hlinkClick r:id="rId30" tooltip="1913"/>
              </a:rPr>
              <a:t>1913</a:t>
            </a:r>
            <a:r>
              <a:rPr lang="en-US" altLang="en-US" sz="1000"/>
              <a:t> and was first put into effect for the election of 1914. It amends </a:t>
            </a:r>
            <a:r>
              <a:rPr lang="en-US" altLang="en-US" sz="1000">
                <a:hlinkClick r:id="rId31" tooltip="Article One of the United States Constitution"/>
              </a:rPr>
              <a:t>Article I, Section 3</a:t>
            </a:r>
            <a:r>
              <a:rPr lang="en-US" altLang="en-US" sz="1000"/>
              <a:t> of the </a:t>
            </a:r>
            <a:r>
              <a:rPr lang="en-US" altLang="en-US" sz="1000">
                <a:hlinkClick r:id="rId3" tooltip="United States Constitution"/>
              </a:rPr>
              <a:t>Constitution</a:t>
            </a:r>
            <a:r>
              <a:rPr lang="en-US" altLang="en-US" sz="1000"/>
              <a:t> to provide for the direct election of Senators by the people of a state rather than their election or appointment by a state legislature. Also, it allows the governor or executive authority of each state, if authorized by that state's legislature, to appoint a senator in the event of an opening, until an election occurs. It was passed and ratified during the </a:t>
            </a:r>
            <a:r>
              <a:rPr lang="en-US" altLang="en-US" sz="1000">
                <a:hlinkClick r:id="rId32" tooltip="Progressive Era"/>
              </a:rPr>
              <a:t>Progressive Era</a:t>
            </a:r>
            <a:r>
              <a:rPr lang="en-US" altLang="en-US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1000"/>
              <a:t>The </a:t>
            </a:r>
            <a:r>
              <a:rPr lang="en-US" altLang="en-US" sz="1000" b="1"/>
              <a:t>Nineteenth Amendment</a:t>
            </a:r>
            <a:r>
              <a:rPr lang="en-US" altLang="en-US" sz="1000"/>
              <a:t> (</a:t>
            </a:r>
            <a:r>
              <a:rPr lang="en-US" altLang="en-US" sz="1000" b="1"/>
              <a:t>Amendment XIX</a:t>
            </a:r>
            <a:r>
              <a:rPr lang="en-US" altLang="en-US" sz="1000"/>
              <a:t>) to the </a:t>
            </a:r>
            <a:r>
              <a:rPr lang="en-US" altLang="en-US" sz="1000">
                <a:hlinkClick r:id="rId3" tooltip="United States Constitution"/>
              </a:rPr>
              <a:t>United States Constitution</a:t>
            </a:r>
            <a:r>
              <a:rPr lang="en-US" altLang="en-US" sz="1000"/>
              <a:t> provides that neither any individual </a:t>
            </a:r>
            <a:r>
              <a:rPr lang="en-US" altLang="en-US" sz="1000">
                <a:hlinkClick r:id="rId33" tooltip="U.S. state"/>
              </a:rPr>
              <a:t>state of the United States</a:t>
            </a:r>
            <a:r>
              <a:rPr lang="en-US" altLang="en-US" sz="1000"/>
              <a:t> or the </a:t>
            </a:r>
            <a:r>
              <a:rPr lang="en-US" altLang="en-US" sz="1000">
                <a:hlinkClick r:id="rId34" tooltip="Federal government of the United States"/>
              </a:rPr>
              <a:t>federal government</a:t>
            </a:r>
            <a:r>
              <a:rPr lang="en-US" altLang="en-US" sz="1000"/>
              <a:t> may deny a citizen the right to vote because of the citizen's </a:t>
            </a:r>
            <a:r>
              <a:rPr lang="en-US" altLang="en-US" sz="1000">
                <a:hlinkClick r:id="rId35" tooltip="Sex"/>
              </a:rPr>
              <a:t>sex</a:t>
            </a:r>
            <a:r>
              <a:rPr lang="en-US" altLang="en-US" sz="1000"/>
              <a:t> </a:t>
            </a:r>
          </a:p>
          <a:p>
            <a:pPr>
              <a:lnSpc>
                <a:spcPct val="80000"/>
              </a:lnSpc>
            </a:pPr>
            <a:r>
              <a:rPr lang="en-US" altLang="en-US" sz="1000" b="1"/>
              <a:t>Twenty-fourth Amendment</a:t>
            </a:r>
            <a:r>
              <a:rPr lang="en-US" altLang="en-US" sz="1000"/>
              <a:t>) of the </a:t>
            </a:r>
            <a:r>
              <a:rPr lang="en-US" altLang="en-US" sz="1000">
                <a:hlinkClick r:id="rId3" tooltip="United States Constitution"/>
              </a:rPr>
              <a:t>United States Constitution</a:t>
            </a:r>
            <a:r>
              <a:rPr lang="en-US" altLang="en-US" sz="1000"/>
              <a:t> prohibits both Congress and the states from conditioning the right to vote in </a:t>
            </a:r>
            <a:r>
              <a:rPr lang="en-US" altLang="en-US" sz="1000">
                <a:hlinkClick r:id="rId36" tooltip="United States Government"/>
              </a:rPr>
              <a:t>federal</a:t>
            </a:r>
            <a:r>
              <a:rPr lang="en-US" altLang="en-US" sz="1000"/>
              <a:t> elections on payment of a </a:t>
            </a:r>
            <a:r>
              <a:rPr lang="en-US" altLang="en-US" sz="1000">
                <a:hlinkClick r:id="rId37" tooltip="Poll tax"/>
              </a:rPr>
              <a:t>poll tax</a:t>
            </a:r>
            <a:r>
              <a:rPr lang="en-US" altLang="en-US" sz="1000"/>
              <a:t> or other types of </a:t>
            </a:r>
            <a:r>
              <a:rPr lang="en-US" altLang="en-US" sz="1000">
                <a:hlinkClick r:id="rId38" tooltip="Tax"/>
              </a:rPr>
              <a:t>tax</a:t>
            </a:r>
            <a:r>
              <a:rPr lang="en-US" altLang="en-US" sz="1000"/>
              <a:t>. The amendment was proposed by Congress to the states on </a:t>
            </a:r>
            <a:r>
              <a:rPr lang="en-US" altLang="en-US" sz="1000">
                <a:hlinkClick r:id="rId39" tooltip="August 29"/>
              </a:rPr>
              <a:t>August 29</a:t>
            </a:r>
            <a:r>
              <a:rPr lang="en-US" altLang="en-US" sz="1000"/>
              <a:t>, </a:t>
            </a:r>
            <a:r>
              <a:rPr lang="en-US" altLang="en-US" sz="1000">
                <a:hlinkClick r:id="rId40" tooltip="1962"/>
              </a:rPr>
              <a:t>1962</a:t>
            </a:r>
            <a:r>
              <a:rPr lang="en-US" altLang="en-US" sz="1000"/>
              <a:t> and was ratified by the states on </a:t>
            </a:r>
            <a:r>
              <a:rPr lang="en-US" altLang="en-US" sz="1000">
                <a:hlinkClick r:id="rId41" tooltip="January 23"/>
              </a:rPr>
              <a:t>January 23</a:t>
            </a:r>
            <a:r>
              <a:rPr lang="en-US" altLang="en-US" sz="1000"/>
              <a:t>, </a:t>
            </a:r>
            <a:r>
              <a:rPr lang="en-US" altLang="en-US" sz="1000">
                <a:hlinkClick r:id="rId42" tooltip="1964"/>
              </a:rPr>
              <a:t>1964</a:t>
            </a:r>
            <a:r>
              <a:rPr lang="en-US" altLang="en-US" sz="1000"/>
              <a:t>. </a:t>
            </a:r>
          </a:p>
          <a:p>
            <a:pPr>
              <a:lnSpc>
                <a:spcPct val="80000"/>
              </a:lnSpc>
            </a:pPr>
            <a:r>
              <a:rPr lang="en-US" altLang="en-US" sz="1000"/>
              <a:t>The </a:t>
            </a:r>
            <a:r>
              <a:rPr lang="en-US" altLang="en-US" sz="1000" b="1"/>
              <a:t>Twenty sixth Amendment</a:t>
            </a:r>
            <a:r>
              <a:rPr lang="en-US" altLang="en-US" sz="1000"/>
              <a:t> (</a:t>
            </a:r>
            <a:r>
              <a:rPr lang="en-US" altLang="en-US" sz="1000" b="1"/>
              <a:t>Amendment XXVI</a:t>
            </a:r>
            <a:r>
              <a:rPr lang="en-US" altLang="en-US" sz="1000"/>
              <a:t>) of the </a:t>
            </a:r>
            <a:r>
              <a:rPr lang="en-US" altLang="en-US" sz="1000">
                <a:hlinkClick r:id="rId3" tooltip="United States Constitution"/>
              </a:rPr>
              <a:t>United States Constitution</a:t>
            </a:r>
            <a:r>
              <a:rPr lang="en-US" altLang="en-US" sz="1000"/>
              <a:t>, ratified on </a:t>
            </a:r>
            <a:r>
              <a:rPr lang="en-US" altLang="en-US" sz="1000">
                <a:hlinkClick r:id="rId43" tooltip="July 1"/>
              </a:rPr>
              <a:t>July 1</a:t>
            </a:r>
            <a:r>
              <a:rPr lang="en-US" altLang="en-US" sz="1000"/>
              <a:t>, </a:t>
            </a:r>
            <a:r>
              <a:rPr lang="en-US" altLang="en-US" sz="1000">
                <a:hlinkClick r:id="rId44" tooltip="1971"/>
              </a:rPr>
              <a:t>1971</a:t>
            </a:r>
            <a:r>
              <a:rPr lang="en-US" altLang="en-US" sz="1000"/>
              <a:t>, standardized the voting age to 18. </a:t>
            </a:r>
          </a:p>
          <a:p>
            <a:pPr>
              <a:lnSpc>
                <a:spcPct val="80000"/>
              </a:lnSpc>
            </a:pPr>
            <a:endParaRPr lang="en-US" altLang="en-US" sz="1000"/>
          </a:p>
        </p:txBody>
      </p:sp>
    </p:spTree>
    <p:extLst>
      <p:ext uri="{BB962C8B-B14F-4D97-AF65-F5344CB8AC3E}">
        <p14:creationId xmlns:p14="http://schemas.microsoft.com/office/powerpoint/2010/main" val="3974260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340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87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6523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768850"/>
            <a:ext cx="121920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06400" y="5105400"/>
            <a:ext cx="11379200" cy="4635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lnSpc>
                <a:spcPct val="95000"/>
              </a:lnSpc>
              <a:defRPr sz="32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5867401"/>
            <a:ext cx="7620000" cy="24447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marL="0" indent="0" algn="ctr">
              <a:buFontTx/>
              <a:buNone/>
              <a:defRPr sz="1600">
                <a:solidFill>
                  <a:schemeClr val="tx2"/>
                </a:solidFill>
                <a:latin typeface="Tahoma" pitchFamily="34" charset="0"/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380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972D8C1B-48B3-4D95-9B66-2BE7697CC07E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6666712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23110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718F373-1793-434A-94D9-0C900C1CD90D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640166"/>
      </p:ext>
    </p:extLst>
  </p:cSld>
  <p:clrMapOvr>
    <a:masterClrMapping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33601" y="1268414"/>
            <a:ext cx="4313767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0567" y="1268414"/>
            <a:ext cx="4313767" cy="5081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B028A58D-5EFB-4F7A-8BAF-10BE2DBCDFC4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1536663"/>
      </p:ext>
    </p:extLst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86751"/>
            <a:ext cx="10972800" cy="430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73314FA3-E408-4280-A0DD-F118B47A853F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4771486"/>
      </p:ext>
    </p:extLst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12DA9E4E-5D03-416B-A60E-8E250EE37CF1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626969"/>
      </p:ext>
    </p:extLst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DF632D6B-1C67-435E-9F4E-34878B51B6BB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178697"/>
      </p:ext>
    </p:extLst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819547"/>
            <a:ext cx="4011084" cy="615553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A9B67AD-4B40-4241-A0B7-A1312AF0E592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354992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811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5059561"/>
            <a:ext cx="7315200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86BED049-93E2-4A16-A02F-9487AAE3189C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842330"/>
      </p:ext>
    </p:extLst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0131F60A-1A6A-4867-ADC9-3941A7EF0C5E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819933"/>
      </p:ext>
    </p:extLst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90000" y="533400"/>
            <a:ext cx="861774" cy="5816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27200" y="533400"/>
            <a:ext cx="6959600" cy="5816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2C735AD9-089D-451E-9C52-B58E02DDD304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8293897"/>
      </p:ext>
    </p:extLst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85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76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531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89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70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717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F2B41E-4405-4914-A845-1BB54B8E2EE8}" type="datetimeFigureOut">
              <a:rPr lang="en-US" smtClean="0"/>
              <a:t>11/22/2016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D5A27-B6EE-4BEB-9066-13BE93819F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76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27200" y="533400"/>
            <a:ext cx="9550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268414"/>
            <a:ext cx="8830733" cy="5081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33600" y="64008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rgbClr val="000099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978400" y="6400800"/>
            <a:ext cx="386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>
                <a:solidFill>
                  <a:srgbClr val="000099"/>
                </a:solidFill>
                <a:latin typeface="Arial Narrow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652000" y="6400800"/>
            <a:ext cx="254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smtClean="0">
                <a:solidFill>
                  <a:srgbClr val="000099"/>
                </a:solidFill>
                <a:latin typeface="Arial Narrow" panose="020B0606020202030204" pitchFamily="34" charset="0"/>
              </a:defRPr>
            </a:lvl1pPr>
          </a:lstStyle>
          <a:p>
            <a:pPr eaLnBrk="0" fontAlgn="base" hangingPunct="0">
              <a:spcAft>
                <a:spcPct val="0"/>
              </a:spcAft>
              <a:defRPr/>
            </a:pPr>
            <a:fld id="{AC869DE2-6209-4C8F-9F4E-BE912D37B7C1}" type="slidenum">
              <a:rPr lang="en-US" altLang="en-US" smtClean="0"/>
              <a:pPr eaLnBrk="0" fontAlgn="base" hangingPunct="0"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1731434" y="1014414"/>
            <a:ext cx="9546167" cy="73025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600" b="0" i="0" u="none" strike="noStrike" kern="120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137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800" b="1">
          <a:solidFill>
            <a:srgbClr val="000099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2000">
          <a:solidFill>
            <a:srgbClr val="0000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i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600" i="1">
          <a:solidFill>
            <a:srgbClr val="0000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kumimoji="1" sz="1400" i="1">
          <a:solidFill>
            <a:srgbClr val="000099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irvote.org/voter_turnout#voter_turnout_101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71000">
              <a:srgbClr val="B6D3EC"/>
            </a:gs>
            <a:gs pos="34000">
              <a:schemeClr val="accent1">
                <a:lumMod val="5000"/>
                <a:lumOff val="95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2000">
              <a:schemeClr val="accent1">
                <a:lumMod val="75000"/>
              </a:schemeClr>
            </a:gs>
            <a:gs pos="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Voter Participation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32080"/>
          </a:xfrm>
        </p:spPr>
        <p:txBody>
          <a:bodyPr/>
          <a:lstStyle/>
          <a:p>
            <a:r>
              <a:rPr lang="en-US" dirty="0" smtClean="0"/>
              <a:t>Should Voting be Required in the United States?</a:t>
            </a:r>
            <a:endParaRPr lang="en-US" dirty="0"/>
          </a:p>
        </p:txBody>
      </p:sp>
      <p:pic>
        <p:nvPicPr>
          <p:cNvPr id="1028" name="Picture 4" descr="Image result for vot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996" y="4226193"/>
            <a:ext cx="3706977" cy="2234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o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109" y="220718"/>
            <a:ext cx="2944101" cy="19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9445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11164"/>
            <a:ext cx="7162800" cy="549275"/>
          </a:xfrm>
        </p:spPr>
        <p:txBody>
          <a:bodyPr/>
          <a:lstStyle/>
          <a:p>
            <a:pPr algn="ctr"/>
            <a:r>
              <a:rPr lang="en-US" altLang="en-US" sz="3600">
                <a:latin typeface="Times New Roman" panose="02020603050405020304" pitchFamily="18" charset="0"/>
              </a:rPr>
              <a:t>Why Should I Vote?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8741" y="1268414"/>
            <a:ext cx="5559972" cy="5081587"/>
          </a:xfrm>
        </p:spPr>
        <p:txBody>
          <a:bodyPr/>
          <a:lstStyle/>
          <a:p>
            <a:r>
              <a:rPr lang="en-US" altLang="en-US" sz="2400" b="1" dirty="0">
                <a:latin typeface="Times New Roman" panose="02020603050405020304" pitchFamily="18" charset="0"/>
              </a:rPr>
              <a:t>The right to vote is considered to be our greatest </a:t>
            </a:r>
            <a:r>
              <a:rPr lang="en-US" altLang="en-US" sz="2400" b="1" dirty="0" smtClean="0">
                <a:latin typeface="Times New Roman" panose="02020603050405020304" pitchFamily="18" charset="0"/>
              </a:rPr>
              <a:t>freedom</a:t>
            </a:r>
          </a:p>
          <a:p>
            <a:endParaRPr lang="en-US" altLang="en-US" sz="2400" b="1" dirty="0" smtClean="0">
              <a:latin typeface="Times New Roman" panose="02020603050405020304" pitchFamily="18" charset="0"/>
            </a:endParaRPr>
          </a:p>
          <a:p>
            <a:r>
              <a:rPr lang="en-US" altLang="en-US" sz="2400" dirty="0" smtClean="0">
                <a:cs typeface="Tahoma" panose="020B0604030504040204" pitchFamily="34" charset="0"/>
              </a:rPr>
              <a:t>Responsibility to society</a:t>
            </a:r>
          </a:p>
          <a:p>
            <a:pPr>
              <a:buFontTx/>
              <a:buNone/>
            </a:pPr>
            <a:endParaRPr lang="en-US" altLang="en-US" sz="2400" b="1" dirty="0">
              <a:latin typeface="Times New Roman" panose="02020603050405020304" pitchFamily="18" charset="0"/>
            </a:endParaRPr>
          </a:p>
          <a:p>
            <a:r>
              <a:rPr lang="en-US" altLang="en-US" sz="2400" b="1" dirty="0">
                <a:latin typeface="Times New Roman" panose="02020603050405020304" pitchFamily="18" charset="0"/>
              </a:rPr>
              <a:t>People should exercise their right to vote because it allows citizens to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Choose their govt. leaders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Elect new leaders if dissatisfied  with performance of current leaders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Express their opinions on public issues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altLang="en-US" sz="2000" b="1" i="0" dirty="0"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2858" y="1268414"/>
            <a:ext cx="4913397" cy="18918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938174" y="3468088"/>
            <a:ext cx="479409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What are some reasons people vote?  </a:t>
            </a:r>
            <a:endParaRPr lang="en-US" sz="3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38874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s://upload.wikimedia.org/wikipedia/commons/thumb/6/63/Compulsory_voting.svg/863px-Compulsory_vot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72" y="204953"/>
            <a:ext cx="10515599" cy="509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515712" y="4693770"/>
            <a:ext cx="8229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 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Red - Compulsory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voting, enforced.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 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Pink - Compulsory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voting, not enforced.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 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Blue - Compulsory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voting, enforced (only men).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 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Teal - Compulsory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voting, not enforced (only men).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 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Yellow - Historical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: the country had compulsory voting in the past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784196" y="600342"/>
            <a:ext cx="9144000" cy="4832092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52525"/>
                </a:solidFill>
                <a:latin typeface="Arial" panose="020B0604020202020204" pitchFamily="34" charset="0"/>
              </a:rPr>
              <a:t>Compulsory voting</a:t>
            </a: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 is a system in which voters are o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</a:rPr>
              <a:t>bliged to vote in elections or attend a polling place on voting day. </a:t>
            </a:r>
            <a:endParaRPr lang="en-US" sz="2800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Arial" panose="020B0604020202020204" pitchFamily="34" charset="0"/>
              </a:rPr>
              <a:t>If </a:t>
            </a:r>
            <a:r>
              <a:rPr lang="en-US" sz="2800" dirty="0">
                <a:solidFill>
                  <a:schemeClr val="bg2"/>
                </a:solidFill>
                <a:latin typeface="Arial" panose="020B0604020202020204" pitchFamily="34" charset="0"/>
              </a:rPr>
              <a:t>an eligible voter does not attend a polling place, or lodge a postal vote, he or she may be subject to a penalty such as fines or community service. </a:t>
            </a:r>
            <a:endParaRPr lang="en-US" sz="2800" dirty="0" smtClean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endParaRPr lang="en-US" sz="2800" dirty="0">
              <a:solidFill>
                <a:schemeClr val="bg2"/>
              </a:solidFill>
              <a:latin typeface="Arial" panose="020B0604020202020204" pitchFamily="34" charset="0"/>
            </a:endParaRPr>
          </a:p>
          <a:p>
            <a:r>
              <a:rPr lang="en-US" sz="2800" dirty="0" smtClean="0">
                <a:solidFill>
                  <a:schemeClr val="bg2"/>
                </a:solidFill>
                <a:latin typeface="Arial" panose="020B0604020202020204" pitchFamily="34" charset="0"/>
              </a:rPr>
              <a:t>As </a:t>
            </a:r>
            <a:r>
              <a:rPr lang="en-US" sz="2800" dirty="0">
                <a:solidFill>
                  <a:srgbClr val="252525"/>
                </a:solidFill>
                <a:latin typeface="Arial" panose="020B0604020202020204" pitchFamily="34" charset="0"/>
              </a:rPr>
              <a:t>of August 2013, 22 countries, including 12 Latin American countries, have laws for compulsory voting and 11 of these 22 countries enforce these laws in practice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7424618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# 2 – Voting in America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95971" y="1268413"/>
            <a:ext cx="5154596" cy="50815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Writing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essay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Understand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Gather </a:t>
            </a:r>
            <a:r>
              <a:rPr lang="en-US" sz="2400" dirty="0"/>
              <a:t>information (sources)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Brainstorm Argument for each side of the 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Pick a side and write a 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Find supporting evidence from your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Organize your essay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Write!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Issue: </a:t>
            </a:r>
          </a:p>
          <a:p>
            <a:pPr lvl="1"/>
            <a:r>
              <a:rPr lang="en-US" dirty="0" smtClean="0"/>
              <a:t>The State of Connecticut is looking into possible ways to increase voter turnout and are currently debating whether or not to enact legislation that would make voting compulsory (mandatory).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17651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Essay # 2 – Voting in America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495971" y="1268413"/>
            <a:ext cx="5154596" cy="5081587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Steps to Writing a </a:t>
            </a:r>
            <a:r>
              <a:rPr lang="en-US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Persuasive essay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chemeClr val="tx1"/>
                </a:solidFill>
              </a:rPr>
              <a:t>Understand the Question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Gather </a:t>
            </a:r>
            <a:r>
              <a:rPr lang="en-US" sz="2400" dirty="0">
                <a:solidFill>
                  <a:srgbClr val="FF0000"/>
                </a:solidFill>
              </a:rPr>
              <a:t>information (sources)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Brainstorm Argument for each side of the issue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Pick a side and write a 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chemeClr val="tx1"/>
                </a:solidFill>
              </a:rPr>
              <a:t>Find supporting evidence from your sources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Organize your essay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/>
              <a:t>Write!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Sources: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 Essay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Statistics on Elections in the US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OP-Ed</a:t>
            </a:r>
            <a:r>
              <a:rPr lang="en-US" dirty="0" smtClean="0"/>
              <a:t> Excerpts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Political Cartoon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Chart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Video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2910612810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902" y="545317"/>
            <a:ext cx="3948386" cy="430887"/>
          </a:xfrm>
        </p:spPr>
        <p:txBody>
          <a:bodyPr/>
          <a:lstStyle/>
          <a:p>
            <a:r>
              <a:rPr lang="en-US" dirty="0" smtClean="0"/>
              <a:t>Analyzing Sources </a:t>
            </a:r>
            <a:endParaRPr lang="en-US" dirty="0"/>
          </a:p>
        </p:txBody>
      </p:sp>
      <p:pic>
        <p:nvPicPr>
          <p:cNvPr id="26626" name="Picture 2" descr="http://lramm.rsd17.org/uploads/5/7/5/2/57520973/countries-with-compulsory-voting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767" y="429684"/>
            <a:ext cx="6999233" cy="599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29557" y="1356485"/>
            <a:ext cx="3699643" cy="5050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latin typeface="Verdana-Bold"/>
                <a:ea typeface="Calibri" panose="020F0502020204030204" pitchFamily="34" charset="0"/>
                <a:cs typeface="Verdana-Bold"/>
              </a:rPr>
              <a:t>1. </a:t>
            </a: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What country has had compulsory voting the longest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2. What are some of the possible consequences to someone who doesn’t vote in Peru</a:t>
            </a:r>
            <a:r>
              <a:rPr lang="en-US" dirty="0" smtClean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3. How can this document be used to argue for requiring people to vote?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4. How can this document be used to argue against requiring people to vote?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44562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902" y="545317"/>
            <a:ext cx="3948386" cy="430887"/>
          </a:xfrm>
        </p:spPr>
        <p:txBody>
          <a:bodyPr/>
          <a:lstStyle/>
          <a:p>
            <a:r>
              <a:rPr lang="en-US" dirty="0" smtClean="0"/>
              <a:t>Analyzing Sources </a:t>
            </a:r>
            <a:endParaRPr lang="en-US" dirty="0"/>
          </a:p>
        </p:txBody>
      </p:sp>
      <p:pic>
        <p:nvPicPr>
          <p:cNvPr id="25602" name="Picture 2" descr="http://lramm.rsd17.org/uploads/5/7/5/2/57520973/voter-turnout-chart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8524"/>
            <a:ext cx="6705600" cy="657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329558" y="1242997"/>
            <a:ext cx="4156842" cy="5312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1. In 2004, what was the difference in voter turnout percentage between people who had some college or a bachelor’s degree and people who did not have a high school diploma?  What can you conclude about the relationship between how much education a person has and the likelihood that person will vote?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1100" b="1" dirty="0">
                <a:latin typeface="Verdana-Bold"/>
                <a:ea typeface="Calibri" panose="020F0502020204030204" pitchFamily="34" charset="0"/>
                <a:cs typeface="Verdana-Bold"/>
              </a:rPr>
              <a:t>3. </a:t>
            </a: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In 2004, what was the difference in voter turnout percentage between people ages 18-29 and people ages 60 and over?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100" b="1" dirty="0">
                <a:latin typeface="Verdana-Bold"/>
                <a:ea typeface="Calibri" panose="020F0502020204030204" pitchFamily="34" charset="0"/>
                <a:cs typeface="Verdana-Bold"/>
              </a:rPr>
              <a:t>4. </a:t>
            </a: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What can you conclude about the relationship between a person’s age and the likelihood that person will vote?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100" b="1" dirty="0">
                <a:latin typeface="Verdana-Bold"/>
                <a:ea typeface="Calibri" panose="020F0502020204030204" pitchFamily="34" charset="0"/>
                <a:cs typeface="Verdana-Bold"/>
              </a:rPr>
              <a:t>5. </a:t>
            </a: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How can you use this chart to argue for compulsory voting? 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 </a:t>
            </a: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100" b="1" dirty="0">
                <a:latin typeface="Verdana-Bold"/>
                <a:ea typeface="Calibri" panose="020F0502020204030204" pitchFamily="34" charset="0"/>
                <a:cs typeface="Verdana-Bold"/>
              </a:rPr>
              <a:t>6. </a:t>
            </a:r>
            <a:r>
              <a:rPr lang="en-US" sz="1100" dirty="0">
                <a:latin typeface="Verdana" panose="020B0604030504040204" pitchFamily="34" charset="0"/>
                <a:ea typeface="Calibri" panose="020F0502020204030204" pitchFamily="34" charset="0"/>
                <a:cs typeface="Verdana" panose="020B0604030504040204" pitchFamily="34" charset="0"/>
              </a:rPr>
              <a:t>How can you use this chart to argue against compulsory voting?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6005189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98438"/>
            <a:ext cx="82296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Note Organizer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1165891"/>
              </p:ext>
            </p:extLst>
          </p:nvPr>
        </p:nvGraphicFramePr>
        <p:xfrm>
          <a:off x="1676400" y="1143000"/>
          <a:ext cx="8991600" cy="56997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9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2371">
                <a:tc>
                  <a:txBody>
                    <a:bodyPr/>
                    <a:lstStyle/>
                    <a:p>
                      <a:r>
                        <a:rPr lang="en-US" dirty="0" smtClean="0"/>
                        <a:t>Should be </a:t>
                      </a:r>
                      <a:r>
                        <a:rPr lang="en-US" dirty="0" smtClean="0"/>
                        <a:t>Compulsory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Should NOT be </a:t>
                      </a:r>
                      <a:r>
                        <a:rPr lang="en-US" dirty="0" smtClean="0"/>
                        <a:t>Compulsory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43695"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 (Reason) 1: 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smtClean="0"/>
                        <a:t>(Reason 1): </a:t>
                      </a:r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43695"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 (Reason 2)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Argument (Reason 2)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915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388834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Introductory Paragraph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905001"/>
            <a:ext cx="5029200" cy="25146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Background/ Introductory Sentence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Restate the Issue/ Topic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/>
              <a:t>*Thesis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27949"/>
            <a:ext cx="3429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953000" y="4343400"/>
            <a:ext cx="632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Thesis statement…</a:t>
            </a:r>
          </a:p>
          <a:p>
            <a:pPr marL="914400" lvl="1" indent="-514350"/>
            <a:r>
              <a:rPr lang="en-US" dirty="0">
                <a:solidFill>
                  <a:srgbClr val="FF0000"/>
                </a:solidFill>
              </a:rPr>
              <a:t>Position + Argument 1, Argument </a:t>
            </a:r>
            <a:r>
              <a:rPr lang="en-US" dirty="0" smtClean="0">
                <a:solidFill>
                  <a:srgbClr val="FF0000"/>
                </a:solidFill>
              </a:rPr>
              <a:t>2, Argument 3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835493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9692" y="381000"/>
            <a:ext cx="6123709" cy="563562"/>
          </a:xfrm>
        </p:spPr>
        <p:txBody>
          <a:bodyPr>
            <a:normAutofit/>
          </a:bodyPr>
          <a:lstStyle/>
          <a:p>
            <a:r>
              <a:rPr lang="en-US" dirty="0" smtClean="0"/>
              <a:t>Writing an 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9709" y="685800"/>
            <a:ext cx="2258291" cy="6019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/>
                <a:ea typeface="Times New Roman"/>
              </a:rPr>
              <a:t>What an Introduction Should Accomplish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ea typeface="Times New Roman"/>
              </a:rPr>
              <a:t>(</a:t>
            </a:r>
            <a:r>
              <a:rPr lang="en-US" b="1" dirty="0">
                <a:latin typeface="Times New Roman"/>
                <a:ea typeface="Times New Roman"/>
              </a:rPr>
              <a:t>1)</a:t>
            </a:r>
            <a:r>
              <a:rPr lang="en-US" b="1" dirty="0">
                <a:solidFill>
                  <a:srgbClr val="0000FF"/>
                </a:solidFill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it needs to address the audience or the specified </a:t>
            </a:r>
            <a:r>
              <a:rPr lang="en-US" dirty="0" smtClean="0">
                <a:latin typeface="Times New Roman"/>
                <a:ea typeface="Times New Roman"/>
              </a:rPr>
              <a:t>reader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ea typeface="Times New Roman"/>
              </a:rPr>
              <a:t>(</a:t>
            </a:r>
            <a:r>
              <a:rPr lang="en-US" b="1" dirty="0">
                <a:latin typeface="Times New Roman"/>
                <a:ea typeface="Times New Roman"/>
              </a:rPr>
              <a:t>2)</a:t>
            </a:r>
            <a:r>
              <a:rPr lang="en-US" dirty="0">
                <a:latin typeface="Times New Roman"/>
                <a:ea typeface="Times New Roman"/>
              </a:rPr>
              <a:t> it must introduce both the </a:t>
            </a:r>
            <a:r>
              <a:rPr lang="en-US" b="1" dirty="0" smtClean="0">
                <a:latin typeface="Times New Roman"/>
                <a:ea typeface="Times New Roman"/>
              </a:rPr>
              <a:t>topic (background)</a:t>
            </a:r>
            <a:r>
              <a:rPr lang="en-US" dirty="0" smtClean="0">
                <a:latin typeface="Times New Roman"/>
                <a:ea typeface="Times New Roman"/>
              </a:rPr>
              <a:t> </a:t>
            </a:r>
            <a:r>
              <a:rPr lang="en-US" dirty="0">
                <a:latin typeface="Times New Roman"/>
                <a:ea typeface="Times New Roman"/>
              </a:rPr>
              <a:t>and the </a:t>
            </a:r>
            <a:r>
              <a:rPr lang="en-US" b="1" dirty="0">
                <a:latin typeface="Times New Roman"/>
                <a:ea typeface="Times New Roman"/>
              </a:rPr>
              <a:t>issue</a:t>
            </a:r>
            <a:r>
              <a:rPr lang="en-US" dirty="0">
                <a:latin typeface="Times New Roman"/>
                <a:ea typeface="Times New Roman"/>
              </a:rPr>
              <a:t> to be addressed in the </a:t>
            </a:r>
            <a:r>
              <a:rPr lang="en-US" dirty="0" smtClean="0">
                <a:latin typeface="Times New Roman"/>
                <a:ea typeface="Times New Roman"/>
              </a:rPr>
              <a:t>essay/letter</a:t>
            </a:r>
          </a:p>
          <a:p>
            <a:pPr marL="0" indent="0">
              <a:buNone/>
            </a:pPr>
            <a:r>
              <a:rPr lang="en-US" b="1" dirty="0" smtClean="0">
                <a:latin typeface="Times New Roman"/>
                <a:ea typeface="Times New Roman"/>
              </a:rPr>
              <a:t>(</a:t>
            </a:r>
            <a:r>
              <a:rPr lang="en-US" b="1" dirty="0">
                <a:latin typeface="Times New Roman"/>
                <a:ea typeface="Times New Roman"/>
              </a:rPr>
              <a:t>3)</a:t>
            </a:r>
            <a:r>
              <a:rPr lang="en-US" dirty="0">
                <a:latin typeface="Times New Roman"/>
                <a:ea typeface="Times New Roman"/>
              </a:rPr>
              <a:t> it must smoothly flow into and conclude with the </a:t>
            </a:r>
            <a:r>
              <a:rPr lang="en-US" b="1" dirty="0">
                <a:latin typeface="Times New Roman"/>
                <a:ea typeface="Times New Roman"/>
              </a:rPr>
              <a:t>thesis</a:t>
            </a:r>
            <a:r>
              <a:rPr lang="en-US" dirty="0">
                <a:latin typeface="Times New Roman"/>
                <a:ea typeface="Times New Roman"/>
              </a:rPr>
              <a:t> statement </a:t>
            </a:r>
            <a:endParaRPr lang="en-US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1600200" y="1676400"/>
            <a:ext cx="6858000" cy="5029200"/>
          </a:xfrm>
          <a:custGeom>
            <a:avLst/>
            <a:gdLst>
              <a:gd name="G0" fmla="+- 7490 0 0"/>
              <a:gd name="G1" fmla="+- 21600 0 7490"/>
              <a:gd name="G2" fmla="*/ 7490 1 2"/>
              <a:gd name="G3" fmla="+- 21600 0 G2"/>
              <a:gd name="G4" fmla="+/ 7490 21600 2"/>
              <a:gd name="G5" fmla="+/ G1 0 2"/>
              <a:gd name="G6" fmla="*/ 21600 21600 7490"/>
              <a:gd name="G7" fmla="*/ G6 1 2"/>
              <a:gd name="G8" fmla="+- 21600 0 G7"/>
              <a:gd name="G9" fmla="*/ 21600 1 2"/>
              <a:gd name="G10" fmla="+- 7490 0 G9"/>
              <a:gd name="G11" fmla="?: G10 G8 0"/>
              <a:gd name="G12" fmla="?: G10 G7 21600"/>
              <a:gd name="T0" fmla="*/ 17855 w 21600"/>
              <a:gd name="T1" fmla="*/ 10800 h 21600"/>
              <a:gd name="T2" fmla="*/ 10800 w 21600"/>
              <a:gd name="T3" fmla="*/ 21600 h 21600"/>
              <a:gd name="T4" fmla="*/ 3745 w 21600"/>
              <a:gd name="T5" fmla="*/ 10800 h 21600"/>
              <a:gd name="T6" fmla="*/ 10800 w 21600"/>
              <a:gd name="T7" fmla="*/ 0 h 21600"/>
              <a:gd name="T8" fmla="*/ 5545 w 21600"/>
              <a:gd name="T9" fmla="*/ 5545 h 21600"/>
              <a:gd name="T10" fmla="*/ 16055 w 21600"/>
              <a:gd name="T11" fmla="*/ 16055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7490" y="21600"/>
                </a:lnTo>
                <a:lnTo>
                  <a:pt x="1411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333333">
              <a:alpha val="39999"/>
            </a:srgbClr>
          </a:solidFill>
          <a:ln w="19050">
            <a:solidFill>
              <a:srgbClr val="333333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00200" y="1066800"/>
            <a:ext cx="447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(1) Dear Congressman Courtney,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209800" y="1715870"/>
            <a:ext cx="336181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(2) Background</a:t>
            </a:r>
          </a:p>
          <a:p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43201" y="3505200"/>
            <a:ext cx="20714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(2) Issue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429001" y="5181600"/>
            <a:ext cx="22445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(3) Thesis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51437508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0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213944"/>
            <a:ext cx="8001000" cy="5644055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Use information from a minimum of </a:t>
            </a:r>
            <a:r>
              <a:rPr lang="en-US" b="1" dirty="0" smtClean="0"/>
              <a:t>4 sources</a:t>
            </a:r>
          </a:p>
          <a:p>
            <a:pPr marL="514350" indent="-514350">
              <a:buAutoNum type="arabicPeriod"/>
            </a:pPr>
            <a:r>
              <a:rPr lang="en-US" dirty="0" smtClean="0"/>
              <a:t>Cite Source </a:t>
            </a:r>
          </a:p>
          <a:p>
            <a:pPr marL="914400" lvl="1" indent="-514350"/>
            <a:r>
              <a:rPr lang="en-US" dirty="0" smtClean="0"/>
              <a:t>How to cite sources:</a:t>
            </a:r>
          </a:p>
          <a:p>
            <a:pPr marL="914400" lvl="1" indent="-514350"/>
            <a:r>
              <a:rPr lang="en-US" dirty="0" smtClean="0"/>
              <a:t>(Document #1) or (Textbook pg. ____).</a:t>
            </a:r>
          </a:p>
          <a:p>
            <a:pPr marL="914400" lvl="1" indent="-514350"/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Take a position </a:t>
            </a:r>
          </a:p>
          <a:p>
            <a:pPr marL="914400" lvl="1" indent="-514350"/>
            <a:r>
              <a:rPr lang="en-US" dirty="0" smtClean="0"/>
              <a:t>You can include arguments from the opposing side BUT only if you can disprove them…</a:t>
            </a:r>
          </a:p>
          <a:p>
            <a:pPr marL="914400" lvl="1" indent="-514350">
              <a:buNone/>
            </a:pPr>
            <a:r>
              <a:rPr lang="en-US" dirty="0" smtClean="0"/>
              <a:t>	</a:t>
            </a:r>
            <a:r>
              <a:rPr lang="en-US" sz="1600" dirty="0"/>
              <a:t>*Some Europeans may have killed Native Americans but other Europeans educated them in Europeans trades</a:t>
            </a:r>
            <a:r>
              <a:rPr lang="en-US" sz="1600" dirty="0" smtClean="0"/>
              <a:t>.</a:t>
            </a:r>
          </a:p>
          <a:p>
            <a:pPr marL="914400" lvl="1" indent="-514350">
              <a:buNone/>
            </a:pPr>
            <a:endParaRPr lang="en-US" sz="1600" dirty="0"/>
          </a:p>
          <a:p>
            <a:pPr marL="514350" indent="-514350">
              <a:buAutoNum type="arabicPeriod"/>
            </a:pPr>
            <a:r>
              <a:rPr lang="en-US" dirty="0" smtClean="0"/>
              <a:t>Organize your essay </a:t>
            </a:r>
          </a:p>
          <a:p>
            <a:pPr marL="914400" lvl="1" indent="-514350"/>
            <a:r>
              <a:rPr lang="en-US" dirty="0" smtClean="0">
                <a:solidFill>
                  <a:srgbClr val="FF0000"/>
                </a:solidFill>
              </a:rPr>
              <a:t>Thesis statement…</a:t>
            </a:r>
          </a:p>
          <a:p>
            <a:pPr marL="914400" lvl="1" indent="-514350"/>
            <a:r>
              <a:rPr lang="en-US" dirty="0" smtClean="0">
                <a:solidFill>
                  <a:srgbClr val="FF0000"/>
                </a:solidFill>
              </a:rPr>
              <a:t>Position + Argument 1, Argument 2, Argument 3</a:t>
            </a:r>
          </a:p>
          <a:p>
            <a:pPr marL="1314450" lvl="2" indent="-514350"/>
            <a:r>
              <a:rPr lang="en-US" dirty="0" smtClean="0">
                <a:solidFill>
                  <a:schemeClr val="tx2"/>
                </a:solidFill>
              </a:rPr>
              <a:t> </a:t>
            </a:r>
          </a:p>
          <a:p>
            <a:pPr marL="1314450" lvl="2" indent="-514350"/>
            <a:r>
              <a:rPr lang="en-US" dirty="0" smtClean="0"/>
              <a:t>Paper </a:t>
            </a:r>
            <a:r>
              <a:rPr lang="en-US" dirty="0" smtClean="0"/>
              <a:t>organization should follow your </a:t>
            </a:r>
            <a:r>
              <a:rPr lang="en-US" dirty="0" smtClean="0"/>
              <a:t>Thesis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6233635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31579" y="488769"/>
            <a:ext cx="7772400" cy="430887"/>
          </a:xfrm>
        </p:spPr>
        <p:txBody>
          <a:bodyPr/>
          <a:lstStyle/>
          <a:p>
            <a:r>
              <a:rPr lang="en-US" altLang="en-US" dirty="0">
                <a:cs typeface="Tahoma" panose="020B0604030504040204" pitchFamily="34" charset="0"/>
              </a:rPr>
              <a:t>Voting History Facts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2140" y="919656"/>
            <a:ext cx="7772400" cy="5812220"/>
          </a:xfrm>
        </p:spPr>
        <p:txBody>
          <a:bodyPr/>
          <a:lstStyle/>
          <a:p>
            <a:pPr marL="739775" lvl="1" indent="-282575">
              <a:lnSpc>
                <a:spcPct val="90000"/>
              </a:lnSpc>
            </a:pPr>
            <a:endParaRPr lang="en-US" altLang="en-US" sz="2400" dirty="0"/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ahoma" panose="020B0604030504040204" pitchFamily="34" charset="0"/>
              </a:rPr>
              <a:t>14</a:t>
            </a:r>
            <a:r>
              <a:rPr lang="en-US" altLang="en-US" sz="2400" baseline="30000" dirty="0">
                <a:cs typeface="Tahoma" panose="020B0604030504040204" pitchFamily="34" charset="0"/>
              </a:rPr>
              <a:t>th</a:t>
            </a:r>
            <a:r>
              <a:rPr lang="en-US" altLang="en-US" sz="2400" dirty="0">
                <a:cs typeface="Tahoma" panose="020B0604030504040204" pitchFamily="34" charset="0"/>
              </a:rPr>
              <a:t> Amendment (1868) Males/21 </a:t>
            </a:r>
            <a:r>
              <a:rPr lang="en-US" altLang="en-US" sz="2400" dirty="0" err="1">
                <a:cs typeface="Tahoma" panose="020B0604030504040204" pitchFamily="34" charset="0"/>
              </a:rPr>
              <a:t>yrs</a:t>
            </a:r>
            <a:r>
              <a:rPr lang="en-US" altLang="en-US" sz="2400" dirty="0">
                <a:cs typeface="Tahoma" panose="020B0604030504040204" pitchFamily="34" charset="0"/>
              </a:rPr>
              <a:t> old  </a:t>
            </a:r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ahoma" panose="020B0604030504040204" pitchFamily="34" charset="0"/>
              </a:rPr>
              <a:t>15</a:t>
            </a:r>
            <a:r>
              <a:rPr lang="en-US" altLang="en-US" sz="2400" baseline="30000" dirty="0">
                <a:cs typeface="Tahoma" panose="020B0604030504040204" pitchFamily="34" charset="0"/>
              </a:rPr>
              <a:t>th</a:t>
            </a:r>
            <a:r>
              <a:rPr lang="en-US" altLang="en-US" sz="2400" dirty="0">
                <a:cs typeface="Tahoma" panose="020B0604030504040204" pitchFamily="34" charset="0"/>
              </a:rPr>
              <a:t> Amendment (1870) Eliminated Race Base Qualification to </a:t>
            </a:r>
            <a:r>
              <a:rPr lang="en-US" altLang="en-US" sz="2400" dirty="0" smtClean="0">
                <a:cs typeface="Tahoma" panose="020B0604030504040204" pitchFamily="34" charset="0"/>
              </a:rPr>
              <a:t>Vote</a:t>
            </a:r>
            <a:endParaRPr lang="en-US" altLang="en-US" sz="2400" dirty="0">
              <a:cs typeface="Tahoma" panose="020B0604030504040204" pitchFamily="34" charset="0"/>
            </a:endParaRPr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/>
              <a:t>17</a:t>
            </a:r>
            <a:r>
              <a:rPr lang="en-US" altLang="en-US" sz="2400" baseline="30000" dirty="0"/>
              <a:t>th</a:t>
            </a:r>
            <a:r>
              <a:rPr lang="en-US" altLang="en-US" sz="2400" dirty="0"/>
              <a:t>  Amendment (1913) Elect US Senators by popular vote after they had previously been     elected by the State </a:t>
            </a:r>
            <a:r>
              <a:rPr lang="en-US" altLang="en-US" sz="2400" dirty="0" smtClean="0"/>
              <a:t>Legislatures</a:t>
            </a:r>
            <a:endParaRPr lang="en-US" altLang="en-US" sz="2400" dirty="0"/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ahoma" panose="020B0604030504040204" pitchFamily="34" charset="0"/>
              </a:rPr>
              <a:t>19</a:t>
            </a:r>
            <a:r>
              <a:rPr lang="en-US" altLang="en-US" sz="2400" baseline="30000" dirty="0">
                <a:cs typeface="Tahoma" panose="020B0604030504040204" pitchFamily="34" charset="0"/>
              </a:rPr>
              <a:t>th</a:t>
            </a:r>
            <a:r>
              <a:rPr lang="en-US" altLang="en-US" sz="2400" dirty="0">
                <a:cs typeface="Tahoma" panose="020B0604030504040204" pitchFamily="34" charset="0"/>
              </a:rPr>
              <a:t> Amendment (1920) Extended Voting Rights to Females</a:t>
            </a:r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ahoma" panose="020B0604030504040204" pitchFamily="34" charset="0"/>
              </a:rPr>
              <a:t>24</a:t>
            </a:r>
            <a:r>
              <a:rPr lang="en-US" altLang="en-US" sz="2400" baseline="30000" dirty="0">
                <a:cs typeface="Tahoma" panose="020B0604030504040204" pitchFamily="34" charset="0"/>
              </a:rPr>
              <a:t>th</a:t>
            </a:r>
            <a:r>
              <a:rPr lang="en-US" altLang="en-US" sz="2400" dirty="0">
                <a:cs typeface="Tahoma" panose="020B0604030504040204" pitchFamily="34" charset="0"/>
              </a:rPr>
              <a:t> Amendment (1964) Poll taxes prohibited</a:t>
            </a:r>
          </a:p>
          <a:p>
            <a:pPr marL="739775" lvl="1" indent="-282575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cs typeface="Tahoma" panose="020B0604030504040204" pitchFamily="34" charset="0"/>
              </a:rPr>
              <a:t>26</a:t>
            </a:r>
            <a:r>
              <a:rPr lang="en-US" altLang="en-US" sz="2400" baseline="30000" dirty="0">
                <a:cs typeface="Tahoma" panose="020B0604030504040204" pitchFamily="34" charset="0"/>
              </a:rPr>
              <a:t>th</a:t>
            </a:r>
            <a:r>
              <a:rPr lang="en-US" altLang="en-US" sz="2400" dirty="0">
                <a:cs typeface="Tahoma" panose="020B0604030504040204" pitchFamily="34" charset="0"/>
              </a:rPr>
              <a:t> Amendment (1971) Age reduced to 18</a:t>
            </a:r>
            <a:r>
              <a:rPr lang="en-US" altLang="en-US" sz="2400" dirty="0">
                <a:latin typeface="Clarendon" pitchFamily="18" charset="0"/>
              </a:rPr>
              <a:t>  </a:t>
            </a:r>
          </a:p>
          <a:p>
            <a:pPr marL="739775" lvl="1" indent="-282575">
              <a:lnSpc>
                <a:spcPct val="90000"/>
              </a:lnSpc>
            </a:pPr>
            <a:endParaRPr lang="en-US" altLang="en-US" sz="2400" dirty="0">
              <a:latin typeface="Clarendon" pitchFamily="18" charset="0"/>
            </a:endParaRPr>
          </a:p>
        </p:txBody>
      </p:sp>
      <p:pic>
        <p:nvPicPr>
          <p:cNvPr id="8194" name="Picture 2" descr="http://action.massvote.org/images/3931849942_4106d580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14188"/>
            <a:ext cx="2655480" cy="194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action.massvote.org/images/6891546499_d4a6f3221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310" y="0"/>
            <a:ext cx="3262088" cy="246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3606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11164"/>
            <a:ext cx="7162800" cy="549275"/>
          </a:xfrm>
        </p:spPr>
        <p:txBody>
          <a:bodyPr/>
          <a:lstStyle/>
          <a:p>
            <a:pPr algn="ctr"/>
            <a:r>
              <a:rPr lang="en-US" altLang="en-US" sz="3600" dirty="0">
                <a:latin typeface="Times New Roman" panose="02020603050405020304" pitchFamily="18" charset="0"/>
              </a:rPr>
              <a:t>Voting Qualifications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>
                <a:latin typeface="Times New Roman" panose="02020603050405020304" pitchFamily="18" charset="0"/>
              </a:rPr>
              <a:t>In order to vote in U.S. elections you must be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18 years old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Resident of the state you’re voting in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Citizen of the U.S.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Registered to </a:t>
            </a:r>
            <a:r>
              <a:rPr lang="en-US" altLang="en-US" sz="2400" i="0" dirty="0" smtClean="0">
                <a:latin typeface="Times New Roman" panose="02020603050405020304" pitchFamily="18" charset="0"/>
              </a:rPr>
              <a:t>vote</a:t>
            </a:r>
            <a:endParaRPr lang="en-US" altLang="en-US" sz="2400" i="0" dirty="0">
              <a:latin typeface="Times New Roman" panose="02020603050405020304" pitchFamily="18" charset="0"/>
            </a:endParaRPr>
          </a:p>
        </p:txBody>
      </p:sp>
      <p:pic>
        <p:nvPicPr>
          <p:cNvPr id="5124" name="Picture 5" descr="Election2004Po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76" y="3820183"/>
            <a:ext cx="1834473" cy="2837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8" name="Picture 2" descr="Image resu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98" y="3660519"/>
            <a:ext cx="5927835" cy="2689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76007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Basic Voting </a:t>
            </a:r>
            <a:r>
              <a:rPr lang="en-US" altLang="en-US" dirty="0"/>
              <a:t>Information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8382" y="1268414"/>
            <a:ext cx="5023945" cy="508158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Each State controls it’s own elections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You can vote in your state of legal residency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You can vote in all elections where your are eligible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You can only vote in one state</a:t>
            </a:r>
          </a:p>
          <a:p>
            <a:pPr>
              <a:lnSpc>
                <a:spcPct val="90000"/>
              </a:lnSpc>
              <a:spcBef>
                <a:spcPct val="100000"/>
              </a:spcBef>
              <a:buFont typeface="Wingdings" panose="05000000000000000000" pitchFamily="2" charset="2"/>
              <a:buChar char="Ø"/>
            </a:pPr>
            <a:r>
              <a:rPr lang="en-US" altLang="en-US" sz="2400" dirty="0"/>
              <a:t>You cannot arbitrarily choose a </a:t>
            </a:r>
            <a:r>
              <a:rPr lang="en-US" altLang="en-US" sz="2400" dirty="0" smtClean="0"/>
              <a:t>state</a:t>
            </a:r>
            <a:endParaRPr lang="en-US" altLang="en-US" sz="2400" dirty="0"/>
          </a:p>
        </p:txBody>
      </p:sp>
      <p:pic>
        <p:nvPicPr>
          <p:cNvPr id="6146" name="Picture 2" descr="Image result for us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255" y="1464934"/>
            <a:ext cx="6094675" cy="432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854099"/>
      </p:ext>
    </p:extLst>
  </p:cSld>
  <p:clrMapOvr>
    <a:masterClrMapping/>
  </p:clrMapOvr>
  <p:transition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819400" y="411164"/>
            <a:ext cx="7162800" cy="549275"/>
          </a:xfrm>
        </p:spPr>
        <p:txBody>
          <a:bodyPr/>
          <a:lstStyle/>
          <a:p>
            <a:pPr algn="ctr"/>
            <a:r>
              <a:rPr lang="en-US" altLang="en-US" sz="3600">
                <a:latin typeface="Times New Roman" panose="02020603050405020304" pitchFamily="18" charset="0"/>
              </a:rPr>
              <a:t>When Do I Vote?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4962" y="984639"/>
            <a:ext cx="8830733" cy="5081587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General Election Day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1</a:t>
            </a:r>
            <a:r>
              <a:rPr lang="en-US" altLang="en-US" sz="2400" i="0" baseline="30000" dirty="0">
                <a:latin typeface="Times New Roman" panose="02020603050405020304" pitchFamily="18" charset="0"/>
              </a:rPr>
              <a:t>st</a:t>
            </a:r>
            <a:r>
              <a:rPr lang="en-US" altLang="en-US" sz="2400" i="0" dirty="0">
                <a:latin typeface="Times New Roman" panose="02020603050405020304" pitchFamily="18" charset="0"/>
              </a:rPr>
              <a:t> Tuesday after the 1</a:t>
            </a:r>
            <a:r>
              <a:rPr lang="en-US" altLang="en-US" sz="2400" i="0" baseline="30000" dirty="0">
                <a:latin typeface="Times New Roman" panose="02020603050405020304" pitchFamily="18" charset="0"/>
              </a:rPr>
              <a:t>st</a:t>
            </a:r>
            <a:r>
              <a:rPr lang="en-US" altLang="en-US" sz="2400" i="0" dirty="0">
                <a:latin typeface="Times New Roman" panose="02020603050405020304" pitchFamily="18" charset="0"/>
              </a:rPr>
              <a:t> Monday in Nov.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Could be voting for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President of the U.S.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Governor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Senators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Representatives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State Legislators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en-US" sz="2000" i="0" dirty="0">
                <a:latin typeface="Times New Roman" panose="02020603050405020304" pitchFamily="18" charset="0"/>
              </a:rPr>
              <a:t>Any state, federal, or local officials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i="0" dirty="0">
              <a:latin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sz="2400" b="1" dirty="0">
                <a:latin typeface="Times New Roman" panose="02020603050405020304" pitchFamily="18" charset="0"/>
              </a:rPr>
              <a:t>Mid-term Elections (Same Day as Above)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altLang="en-US" sz="2400" i="0" dirty="0">
                <a:latin typeface="Times New Roman" panose="02020603050405020304" pitchFamily="18" charset="0"/>
              </a:rPr>
              <a:t>Elections in which members of Congress and some Governors are being elected, but not the President</a:t>
            </a:r>
          </a:p>
          <a:p>
            <a:pPr lvl="2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000" i="0" dirty="0">
              <a:latin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 bwMode="auto">
          <a:xfrm>
            <a:off x="6936828" y="1087816"/>
            <a:ext cx="1450427" cy="2979683"/>
          </a:xfrm>
          <a:prstGeom prst="rightBrace">
            <a:avLst/>
          </a:prstGeom>
          <a:noFill/>
          <a:ln w="889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9522079" y="4170674"/>
            <a:ext cx="646386" cy="1462691"/>
          </a:xfrm>
          <a:prstGeom prst="rightBrace">
            <a:avLst/>
          </a:prstGeom>
          <a:noFill/>
          <a:ln w="666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6441" y="2254491"/>
            <a:ext cx="16711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Every 4 Years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247586" y="4578853"/>
            <a:ext cx="167114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Every 2 Years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55681" y="5931172"/>
            <a:ext cx="7577959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</a:rPr>
              <a:t>Local Elections vary from state to state - an </a:t>
            </a:r>
            <a:r>
              <a:rPr lang="en-US" dirty="0">
                <a:latin typeface="Arial" panose="020B0604020202020204" pitchFamily="34" charset="0"/>
              </a:rPr>
              <a:t>election for a specific local office may be held at the same time as either the presidential, midterm, or off-year elections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209414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07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7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072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Voter Participation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2772" y="1268414"/>
            <a:ext cx="3846787" cy="5081587"/>
          </a:xfrm>
        </p:spPr>
        <p:txBody>
          <a:bodyPr/>
          <a:lstStyle/>
          <a:p>
            <a:r>
              <a:rPr lang="en-US" dirty="0"/>
              <a:t>Voter turnout in the United States fluctuates in national elections. In recent elections, about </a:t>
            </a:r>
            <a:r>
              <a:rPr lang="en-US" b="1" dirty="0"/>
              <a:t>60%</a:t>
            </a:r>
            <a:r>
              <a:rPr lang="en-US" dirty="0"/>
              <a:t> of the voting eligible population votes during presidential election years, and about 40% votes during midterm elections. Turnout is lower for odd year, primary and local elections.</a:t>
            </a:r>
            <a:endParaRPr lang="en-US" dirty="0"/>
          </a:p>
        </p:txBody>
      </p:sp>
      <p:pic>
        <p:nvPicPr>
          <p:cNvPr id="4" name="Picture 2" descr="bialik-turnout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545" y="1268414"/>
            <a:ext cx="6033924" cy="527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66240" y="6542690"/>
            <a:ext cx="500542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3"/>
              </a:rPr>
              <a:t>http://www.fairvote.org/voter_turnout#voter_turnout_101</a:t>
            </a: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9822362"/>
      </p:ext>
    </p:extLst>
  </p:cSld>
  <p:clrMapOvr>
    <a:masterClrMapping/>
  </p:clrMapOvr>
  <p:transition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upload.wikimedia.org/wikipedia/commons/a/a7/U.S._Vote_for_President_as_Population_Sha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559"/>
            <a:ext cx="8531992" cy="563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282151" y="1150889"/>
            <a:ext cx="3778469" cy="5632311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U.S. presidential election popular vote totals as a percentage of the total U.S. population. </a:t>
            </a:r>
            <a:endParaRPr lang="en-US" dirty="0" smtClean="0">
              <a:solidFill>
                <a:schemeClr val="bg2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chemeClr val="bg2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Note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the surge in 1828 (extension of suffrage to non-property-owning white men), the drop from 1890-1910 (when Southern states disenfranchised most African Americans and many poor whites), and another surge in 1920 (extension of suffrage to women). </a:t>
            </a:r>
            <a:endParaRPr lang="en-US" dirty="0" smtClean="0">
              <a:solidFill>
                <a:schemeClr val="bg2">
                  <a:lumMod val="95000"/>
                  <a:lumOff val="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Note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also that this chart represents the number of votes cast as a percentage of total population, and does not compare either of those quantities with the percentage of the population that was eligible to vote.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128067"/>
      </p:ext>
    </p:extLst>
  </p:cSld>
  <p:clrMapOvr>
    <a:masterClrMapping/>
  </p:clrMapOvr>
  <p:transition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/>
              <a:t>Voter Turn-out by Age in USA</a:t>
            </a:r>
          </a:p>
        </p:txBody>
      </p:sp>
      <p:graphicFrame>
        <p:nvGraphicFramePr>
          <p:cNvPr id="45059" name="Object 3"/>
          <p:cNvGraphicFramePr>
            <a:graphicFrameLocks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2794597"/>
              </p:ext>
            </p:extLst>
          </p:nvPr>
        </p:nvGraphicFramePr>
        <p:xfrm>
          <a:off x="2186153" y="2430462"/>
          <a:ext cx="8012113" cy="44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Chart" r:id="rId3" imgW="4610100" imgH="2552700" progId="Excel.Chart.8">
                  <p:embed/>
                </p:oleObj>
              </mc:Choice>
              <mc:Fallback>
                <p:oleObj name="Chart" r:id="rId3" imgW="4610100" imgH="2552700" progId="Excel.Chart.8">
                  <p:embed/>
                  <p:pic>
                    <p:nvPicPr>
                      <p:cNvPr id="450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6153" y="2430462"/>
                        <a:ext cx="8012113" cy="4427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1345324" y="1233785"/>
            <a:ext cx="4109545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Recent decades have seen increasing concern over the fact that youth voting turnout is consistently lower than turnout among older generations. 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759669" y="1093460"/>
            <a:ext cx="6080234" cy="147732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Several programs to increase the rates of voting among young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people—such as MTV's "Rock the Vote" (founded in 1990) and the "Vote or </a:t>
            </a:r>
            <a:r>
              <a:rPr lang="en-US" dirty="0" smtClean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Die" </a:t>
            </a:r>
            <a:r>
              <a:rPr lang="en-US" dirty="0">
                <a:solidFill>
                  <a:schemeClr val="bg2">
                    <a:lumMod val="95000"/>
                    <a:lumOff val="5000"/>
                  </a:schemeClr>
                </a:solidFill>
                <a:latin typeface="Arial" panose="020B0604020202020204" pitchFamily="34" charset="0"/>
              </a:rPr>
              <a:t>initiative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(starting in 2012)—may have marginally increased turnouts of those between the ages of 18 and 25 to vote.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823793"/>
      </p:ext>
    </p:extLst>
  </p:cSld>
  <p:clrMapOvr>
    <a:masterClrMapping/>
  </p:clrMapOvr>
  <p:transition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0" y="533400"/>
            <a:ext cx="3506952" cy="427038"/>
          </a:xfrm>
        </p:spPr>
        <p:txBody>
          <a:bodyPr/>
          <a:lstStyle/>
          <a:p>
            <a:r>
              <a:rPr lang="en-US" dirty="0" smtClean="0"/>
              <a:t>Local Elections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1" y="1221117"/>
            <a:ext cx="3936124" cy="2121174"/>
          </a:xfrm>
        </p:spPr>
        <p:txBody>
          <a:bodyPr/>
          <a:lstStyle/>
          <a:p>
            <a:r>
              <a:rPr lang="en-US" dirty="0"/>
              <a:t>Voter turnout for local elections has historically lagged but is getting worse, prompting officials to explore new ways to get people to the polls.</a:t>
            </a:r>
          </a:p>
          <a:p>
            <a:endParaRPr lang="en-US" dirty="0"/>
          </a:p>
        </p:txBody>
      </p:sp>
      <p:pic>
        <p:nvPicPr>
          <p:cNvPr id="22530" name="Picture 2" descr="http://media.navigatored.com/images/voter-turnout-odd-year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10" y="960438"/>
            <a:ext cx="5928189" cy="5342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2676" y="591705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http://www.governing.com/topics/politics/gov-voter-turnout-municipal-elections.html</a:t>
            </a:r>
          </a:p>
        </p:txBody>
      </p:sp>
    </p:spTree>
    <p:extLst>
      <p:ext uri="{BB962C8B-B14F-4D97-AF65-F5344CB8AC3E}">
        <p14:creationId xmlns:p14="http://schemas.microsoft.com/office/powerpoint/2010/main" val="89504788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ldGlory2">
  <a:themeElements>
    <a:clrScheme name="">
      <a:dk1>
        <a:srgbClr val="000099"/>
      </a:dk1>
      <a:lt1>
        <a:srgbClr val="FFFFFF"/>
      </a:lt1>
      <a:dk2>
        <a:srgbClr val="000099"/>
      </a:dk2>
      <a:lt2>
        <a:srgbClr val="000000"/>
      </a:lt2>
      <a:accent1>
        <a:srgbClr val="FF0000"/>
      </a:accent1>
      <a:accent2>
        <a:srgbClr val="FFCC00"/>
      </a:accent2>
      <a:accent3>
        <a:srgbClr val="FFFFFF"/>
      </a:accent3>
      <a:accent4>
        <a:srgbClr val="000082"/>
      </a:accent4>
      <a:accent5>
        <a:srgbClr val="FFAAAA"/>
      </a:accent5>
      <a:accent6>
        <a:srgbClr val="E7B900"/>
      </a:accent6>
      <a:hlink>
        <a:srgbClr val="0000FF"/>
      </a:hlink>
      <a:folHlink>
        <a:srgbClr val="808080"/>
      </a:folHlink>
    </a:clrScheme>
    <a:fontScheme name="OldGlory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dGlory2 1">
        <a:dk1>
          <a:srgbClr val="000000"/>
        </a:dk1>
        <a:lt1>
          <a:srgbClr val="FFFFFF"/>
        </a:lt1>
        <a:dk2>
          <a:srgbClr val="6600CC"/>
        </a:dk2>
        <a:lt2>
          <a:srgbClr val="CCECFF"/>
        </a:lt2>
        <a:accent1>
          <a:srgbClr val="00FFCC"/>
        </a:accent1>
        <a:accent2>
          <a:srgbClr val="9933FF"/>
        </a:accent2>
        <a:accent3>
          <a:srgbClr val="B8AAE2"/>
        </a:accent3>
        <a:accent4>
          <a:srgbClr val="DADADA"/>
        </a:accent4>
        <a:accent5>
          <a:srgbClr val="AAFFE2"/>
        </a:accent5>
        <a:accent6>
          <a:srgbClr val="8A2DE7"/>
        </a:accent6>
        <a:hlink>
          <a:srgbClr val="660066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dGlory2 2">
        <a:dk1>
          <a:srgbClr val="660066"/>
        </a:dk1>
        <a:lt1>
          <a:srgbClr val="FFFFFF"/>
        </a:lt1>
        <a:dk2>
          <a:srgbClr val="FF00FF"/>
        </a:dk2>
        <a:lt2>
          <a:srgbClr val="FFCC99"/>
        </a:lt2>
        <a:accent1>
          <a:srgbClr val="99FF99"/>
        </a:accent1>
        <a:accent2>
          <a:srgbClr val="CC66FF"/>
        </a:accent2>
        <a:accent3>
          <a:srgbClr val="FFFFFF"/>
        </a:accent3>
        <a:accent4>
          <a:srgbClr val="560056"/>
        </a:accent4>
        <a:accent5>
          <a:srgbClr val="CAFFCA"/>
        </a:accent5>
        <a:accent6>
          <a:srgbClr val="B95CE7"/>
        </a:accent6>
        <a:hlink>
          <a:srgbClr val="FF99CC"/>
        </a:hlink>
        <a:folHlink>
          <a:srgbClr val="00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Glory2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Glory2 4">
        <a:dk1>
          <a:srgbClr val="000000"/>
        </a:dk1>
        <a:lt1>
          <a:srgbClr val="FFFFFF"/>
        </a:lt1>
        <a:dk2>
          <a:srgbClr val="CC0099"/>
        </a:dk2>
        <a:lt2>
          <a:srgbClr val="FFCCFF"/>
        </a:lt2>
        <a:accent1>
          <a:srgbClr val="00FF00"/>
        </a:accent1>
        <a:accent2>
          <a:srgbClr val="9933FF"/>
        </a:accent2>
        <a:accent3>
          <a:srgbClr val="E2AACA"/>
        </a:accent3>
        <a:accent4>
          <a:srgbClr val="DADADA"/>
        </a:accent4>
        <a:accent5>
          <a:srgbClr val="AAFFAA"/>
        </a:accent5>
        <a:accent6>
          <a:srgbClr val="8A2DE7"/>
        </a:accent6>
        <a:hlink>
          <a:srgbClr val="660066"/>
        </a:hlink>
        <a:folHlink>
          <a:srgbClr val="00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dGlory2 5">
        <a:dk1>
          <a:srgbClr val="000000"/>
        </a:dk1>
        <a:lt1>
          <a:srgbClr val="FFCC66"/>
        </a:lt1>
        <a:dk2>
          <a:srgbClr val="000000"/>
        </a:dk2>
        <a:lt2>
          <a:srgbClr val="99CC00"/>
        </a:lt2>
        <a:accent1>
          <a:srgbClr val="FF9933"/>
        </a:accent1>
        <a:accent2>
          <a:srgbClr val="99FF33"/>
        </a:accent2>
        <a:accent3>
          <a:srgbClr val="AAAAAA"/>
        </a:accent3>
        <a:accent4>
          <a:srgbClr val="DAAE56"/>
        </a:accent4>
        <a:accent5>
          <a:srgbClr val="FFCAAD"/>
        </a:accent5>
        <a:accent6>
          <a:srgbClr val="8AE72D"/>
        </a:accent6>
        <a:hlink>
          <a:srgbClr val="9966FF"/>
        </a:hlink>
        <a:folHlink>
          <a:srgbClr val="6666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66"/>
    </a:dk1>
    <a:lt1>
      <a:srgbClr val="000066"/>
    </a:lt1>
    <a:dk2>
      <a:srgbClr val="FFFFFF"/>
    </a:dk2>
    <a:lt2>
      <a:srgbClr val="000000"/>
    </a:lt2>
    <a:accent1>
      <a:srgbClr val="CC3300"/>
    </a:accent1>
    <a:accent2>
      <a:srgbClr val="FF9900"/>
    </a:accent2>
    <a:accent3>
      <a:srgbClr val="AAAAB8"/>
    </a:accent3>
    <a:accent4>
      <a:srgbClr val="000056"/>
    </a:accent4>
    <a:accent5>
      <a:srgbClr val="E2ADAA"/>
    </a:accent5>
    <a:accent6>
      <a:srgbClr val="E78A00"/>
    </a:accent6>
    <a:hlink>
      <a:srgbClr val="0000FF"/>
    </a:hlink>
    <a:folHlink>
      <a:srgbClr val="808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1384</Words>
  <Application>Microsoft Office PowerPoint</Application>
  <PresentationFormat>Widescreen</PresentationFormat>
  <Paragraphs>166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2" baseType="lpstr">
      <vt:lpstr>Arial</vt:lpstr>
      <vt:lpstr>Arial Narrow</vt:lpstr>
      <vt:lpstr>Calibri</vt:lpstr>
      <vt:lpstr>Calibri Light</vt:lpstr>
      <vt:lpstr>Clarendon</vt:lpstr>
      <vt:lpstr>Tahoma</vt:lpstr>
      <vt:lpstr>Times New Roman</vt:lpstr>
      <vt:lpstr>Verdana</vt:lpstr>
      <vt:lpstr>Verdana-Bold</vt:lpstr>
      <vt:lpstr>Wingdings</vt:lpstr>
      <vt:lpstr>Office Theme</vt:lpstr>
      <vt:lpstr>OldGlory2</vt:lpstr>
      <vt:lpstr>Microsoft Office Excel Chart</vt:lpstr>
      <vt:lpstr>Voter Participation</vt:lpstr>
      <vt:lpstr>Voting History Facts</vt:lpstr>
      <vt:lpstr>Voting Qualifications</vt:lpstr>
      <vt:lpstr>Basic Voting Information</vt:lpstr>
      <vt:lpstr>When Do I Vote?</vt:lpstr>
      <vt:lpstr>Voter Participation </vt:lpstr>
      <vt:lpstr>PowerPoint Presentation</vt:lpstr>
      <vt:lpstr>Voter Turn-out by Age in USA</vt:lpstr>
      <vt:lpstr>Local Elections</vt:lpstr>
      <vt:lpstr>Why Should I Vote?</vt:lpstr>
      <vt:lpstr>PowerPoint Presentation</vt:lpstr>
      <vt:lpstr>Essay # 2 – Voting in America </vt:lpstr>
      <vt:lpstr>Essay # 2 – Voting in America </vt:lpstr>
      <vt:lpstr>Analyzing Sources </vt:lpstr>
      <vt:lpstr>Analyzing Sources </vt:lpstr>
      <vt:lpstr>Note Organizer</vt:lpstr>
      <vt:lpstr>Introductory Paragraph</vt:lpstr>
      <vt:lpstr>Writing an Introduction</vt:lpstr>
      <vt:lpstr>Requirements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Voter Participation</dc:title>
  <dc:creator>Ramm, Lindsay</dc:creator>
  <cp:lastModifiedBy>Ramm, Lindsay</cp:lastModifiedBy>
  <cp:revision>13</cp:revision>
  <dcterms:created xsi:type="dcterms:W3CDTF">2016-11-13T20:10:47Z</dcterms:created>
  <dcterms:modified xsi:type="dcterms:W3CDTF">2016-11-22T17:57:36Z</dcterms:modified>
</cp:coreProperties>
</file>